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4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Arimo Bold" charset="1" panose="020B0704020202020204"/>
      <p:regular r:id="rId17"/>
    </p:embeddedFont>
    <p:embeddedFont>
      <p:font typeface="Barlow" charset="1" panose="000005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notesMasters/notesMaster1.xml" Type="http://schemas.openxmlformats.org/officeDocument/2006/relationships/notesMaster"/><Relationship Id="rId15" Target="theme/theme2.xml" Type="http://schemas.openxmlformats.org/officeDocument/2006/relationships/theme"/><Relationship Id="rId16" Target="notesSlides/notesSlide1.xml" Type="http://schemas.openxmlformats.org/officeDocument/2006/relationships/notes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notesSlides/notesSlide2.xml" Type="http://schemas.openxmlformats.org/officeDocument/2006/relationships/notesSlide"/><Relationship Id="rId2" Target="presProps.xml" Type="http://schemas.openxmlformats.org/officeDocument/2006/relationships/presProps"/><Relationship Id="rId20" Target="notesSlides/notesSlide3.xml" Type="http://schemas.openxmlformats.org/officeDocument/2006/relationships/notesSlide"/><Relationship Id="rId21" Target="notesSlides/notesSlide4.xml" Type="http://schemas.openxmlformats.org/officeDocument/2006/relationships/notesSlide"/><Relationship Id="rId22" Target="notesSlides/notesSlide5.xml" Type="http://schemas.openxmlformats.org/officeDocument/2006/relationships/notesSlide"/><Relationship Id="rId23" Target="notesSlides/notesSlide6.xml" Type="http://schemas.openxmlformats.org/officeDocument/2006/relationships/notesSlide"/><Relationship Id="rId24" Target="notesSlides/notesSlide7.xml" Type="http://schemas.openxmlformats.org/officeDocument/2006/relationships/notesSlide"/><Relationship Id="rId25" Target="notesSlides/notesSlide8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4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4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Relationship Id="rId7" Target="https://scikit-learn.org/" TargetMode="External" Type="http://schemas.openxmlformats.org/officeDocument/2006/relationships/hyperlink"/><Relationship Id="rId8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7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938046" y="2468761"/>
            <a:ext cx="9269909" cy="2441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312"/>
              </a:lnSpc>
            </a:pPr>
            <a:r>
              <a:rPr lang="en-US" sz="7437" b="true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Introduction to K-Means Clustering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938046" y="5268814"/>
            <a:ext cx="9269909" cy="1586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K-Means Clustering is an unsupervised machine learning algorithm. It partitions data into K clusters based on the nearest mean. This presentation explores K-Means using the Iris dataset.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585895" y="7125891"/>
            <a:ext cx="2556637" cy="527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9"/>
              </a:lnSpc>
            </a:pPr>
            <a:r>
              <a:rPr lang="en-US" sz="3000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by Aravind K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7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938046" y="1829692"/>
            <a:ext cx="9238506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true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What is K-Means Clustering?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918996" y="3534966"/>
            <a:ext cx="732384" cy="732384"/>
            <a:chOff x="0" y="0"/>
            <a:chExt cx="976512" cy="97651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25400" y="254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462915"/>
                  </a:moveTo>
                  <a:cubicBezTo>
                    <a:pt x="0" y="207264"/>
                    <a:pt x="207264" y="0"/>
                    <a:pt x="462915" y="0"/>
                  </a:cubicBezTo>
                  <a:cubicBezTo>
                    <a:pt x="718566" y="0"/>
                    <a:pt x="925703" y="207264"/>
                    <a:pt x="925703" y="462915"/>
                  </a:cubicBezTo>
                  <a:cubicBezTo>
                    <a:pt x="925703" y="718566"/>
                    <a:pt x="718439" y="925703"/>
                    <a:pt x="462915" y="925703"/>
                  </a:cubicBezTo>
                  <a:cubicBezTo>
                    <a:pt x="207391" y="925703"/>
                    <a:pt x="0" y="718439"/>
                    <a:pt x="0" y="462915"/>
                  </a:cubicBezTo>
                  <a:close/>
                </a:path>
              </a:pathLst>
            </a:custGeom>
            <a:solidFill>
              <a:srgbClr val="0A081B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76503" cy="976630"/>
            </a:xfrm>
            <a:custGeom>
              <a:avLst/>
              <a:gdLst/>
              <a:ahLst/>
              <a:cxnLst/>
              <a:rect r="r" b="b" t="t" l="l"/>
              <a:pathLst>
                <a:path h="976630" w="976503">
                  <a:moveTo>
                    <a:pt x="0" y="488315"/>
                  </a:moveTo>
                  <a:cubicBezTo>
                    <a:pt x="0" y="218567"/>
                    <a:pt x="218567" y="0"/>
                    <a:pt x="488315" y="0"/>
                  </a:cubicBezTo>
                  <a:cubicBezTo>
                    <a:pt x="493014" y="0"/>
                    <a:pt x="497713" y="1397"/>
                    <a:pt x="501777" y="3810"/>
                  </a:cubicBezTo>
                  <a:lnTo>
                    <a:pt x="488315" y="25400"/>
                  </a:lnTo>
                  <a:lnTo>
                    <a:pt x="488315" y="0"/>
                  </a:lnTo>
                  <a:lnTo>
                    <a:pt x="488315" y="25400"/>
                  </a:lnTo>
                  <a:lnTo>
                    <a:pt x="488315" y="0"/>
                  </a:lnTo>
                  <a:cubicBezTo>
                    <a:pt x="757936" y="0"/>
                    <a:pt x="976503" y="218567"/>
                    <a:pt x="976503" y="488315"/>
                  </a:cubicBezTo>
                  <a:cubicBezTo>
                    <a:pt x="976503" y="499999"/>
                    <a:pt x="968629" y="510159"/>
                    <a:pt x="957326" y="512953"/>
                  </a:cubicBezTo>
                  <a:lnTo>
                    <a:pt x="951103" y="488315"/>
                  </a:lnTo>
                  <a:lnTo>
                    <a:pt x="976503" y="488315"/>
                  </a:lnTo>
                  <a:cubicBezTo>
                    <a:pt x="976503" y="757936"/>
                    <a:pt x="757936" y="976630"/>
                    <a:pt x="488188" y="976630"/>
                  </a:cubicBezTo>
                  <a:lnTo>
                    <a:pt x="488188" y="951230"/>
                  </a:lnTo>
                  <a:lnTo>
                    <a:pt x="488188" y="976630"/>
                  </a:lnTo>
                  <a:lnTo>
                    <a:pt x="488188" y="951230"/>
                  </a:lnTo>
                  <a:lnTo>
                    <a:pt x="488188" y="976630"/>
                  </a:lnTo>
                  <a:cubicBezTo>
                    <a:pt x="218567" y="976503"/>
                    <a:pt x="0" y="757936"/>
                    <a:pt x="0" y="488315"/>
                  </a:cubicBezTo>
                  <a:cubicBezTo>
                    <a:pt x="0" y="483616"/>
                    <a:pt x="1397" y="478917"/>
                    <a:pt x="3810" y="474853"/>
                  </a:cubicBezTo>
                  <a:lnTo>
                    <a:pt x="25400" y="488315"/>
                  </a:lnTo>
                  <a:lnTo>
                    <a:pt x="0" y="488315"/>
                  </a:lnTo>
                  <a:moveTo>
                    <a:pt x="50800" y="488315"/>
                  </a:moveTo>
                  <a:cubicBezTo>
                    <a:pt x="50800" y="493014"/>
                    <a:pt x="49403" y="497713"/>
                    <a:pt x="46990" y="501777"/>
                  </a:cubicBezTo>
                  <a:lnTo>
                    <a:pt x="25400" y="488315"/>
                  </a:lnTo>
                  <a:lnTo>
                    <a:pt x="50800" y="488315"/>
                  </a:lnTo>
                  <a:cubicBezTo>
                    <a:pt x="50800" y="729869"/>
                    <a:pt x="246634" y="925703"/>
                    <a:pt x="488315" y="925703"/>
                  </a:cubicBezTo>
                  <a:cubicBezTo>
                    <a:pt x="729996" y="925703"/>
                    <a:pt x="925703" y="729869"/>
                    <a:pt x="925703" y="488315"/>
                  </a:cubicBezTo>
                  <a:cubicBezTo>
                    <a:pt x="925703" y="476631"/>
                    <a:pt x="933577" y="466471"/>
                    <a:pt x="944880" y="463677"/>
                  </a:cubicBezTo>
                  <a:lnTo>
                    <a:pt x="951103" y="488315"/>
                  </a:lnTo>
                  <a:lnTo>
                    <a:pt x="925703" y="488315"/>
                  </a:lnTo>
                  <a:cubicBezTo>
                    <a:pt x="925703" y="246634"/>
                    <a:pt x="729869" y="50800"/>
                    <a:pt x="488315" y="50800"/>
                  </a:cubicBezTo>
                  <a:cubicBezTo>
                    <a:pt x="483616" y="50800"/>
                    <a:pt x="478917" y="49403"/>
                    <a:pt x="474853" y="46990"/>
                  </a:cubicBezTo>
                  <a:lnTo>
                    <a:pt x="488315" y="25400"/>
                  </a:lnTo>
                  <a:lnTo>
                    <a:pt x="488315" y="50800"/>
                  </a:lnTo>
                  <a:cubicBezTo>
                    <a:pt x="246634" y="50800"/>
                    <a:pt x="50800" y="246634"/>
                    <a:pt x="50800" y="488315"/>
                  </a:cubicBezTo>
                  <a:close/>
                </a:path>
              </a:pathLst>
            </a:custGeom>
            <a:solidFill>
              <a:srgbClr val="16FFBB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8196114" y="3733502"/>
            <a:ext cx="177999" cy="37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</a:pPr>
            <a:r>
              <a:rPr lang="en-US" sz="3187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940850" y="3525441"/>
            <a:ext cx="3429000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Definition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940850" y="4063007"/>
            <a:ext cx="3477965" cy="20800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Unsupervised algorithm partitioning data into K clusters based on nearest mean.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2708285" y="3534966"/>
            <a:ext cx="732384" cy="732384"/>
            <a:chOff x="0" y="0"/>
            <a:chExt cx="976512" cy="97651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25400" y="254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462915"/>
                  </a:moveTo>
                  <a:cubicBezTo>
                    <a:pt x="0" y="207264"/>
                    <a:pt x="207264" y="0"/>
                    <a:pt x="462915" y="0"/>
                  </a:cubicBezTo>
                  <a:cubicBezTo>
                    <a:pt x="718566" y="0"/>
                    <a:pt x="925703" y="207264"/>
                    <a:pt x="925703" y="462915"/>
                  </a:cubicBezTo>
                  <a:cubicBezTo>
                    <a:pt x="925703" y="718566"/>
                    <a:pt x="718439" y="925703"/>
                    <a:pt x="462915" y="925703"/>
                  </a:cubicBezTo>
                  <a:cubicBezTo>
                    <a:pt x="207391" y="925703"/>
                    <a:pt x="0" y="718439"/>
                    <a:pt x="0" y="462915"/>
                  </a:cubicBezTo>
                  <a:close/>
                </a:path>
              </a:pathLst>
            </a:custGeom>
            <a:solidFill>
              <a:srgbClr val="0A081B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76503" cy="976630"/>
            </a:xfrm>
            <a:custGeom>
              <a:avLst/>
              <a:gdLst/>
              <a:ahLst/>
              <a:cxnLst/>
              <a:rect r="r" b="b" t="t" l="l"/>
              <a:pathLst>
                <a:path h="976630" w="976503">
                  <a:moveTo>
                    <a:pt x="0" y="488315"/>
                  </a:moveTo>
                  <a:cubicBezTo>
                    <a:pt x="0" y="218567"/>
                    <a:pt x="218567" y="0"/>
                    <a:pt x="488315" y="0"/>
                  </a:cubicBezTo>
                  <a:cubicBezTo>
                    <a:pt x="493014" y="0"/>
                    <a:pt x="497713" y="1397"/>
                    <a:pt x="501777" y="3810"/>
                  </a:cubicBezTo>
                  <a:lnTo>
                    <a:pt x="488315" y="25400"/>
                  </a:lnTo>
                  <a:lnTo>
                    <a:pt x="488315" y="0"/>
                  </a:lnTo>
                  <a:lnTo>
                    <a:pt x="488315" y="25400"/>
                  </a:lnTo>
                  <a:lnTo>
                    <a:pt x="488315" y="0"/>
                  </a:lnTo>
                  <a:cubicBezTo>
                    <a:pt x="757936" y="0"/>
                    <a:pt x="976503" y="218567"/>
                    <a:pt x="976503" y="488315"/>
                  </a:cubicBezTo>
                  <a:cubicBezTo>
                    <a:pt x="976503" y="499999"/>
                    <a:pt x="968629" y="510159"/>
                    <a:pt x="957326" y="512953"/>
                  </a:cubicBezTo>
                  <a:lnTo>
                    <a:pt x="951103" y="488315"/>
                  </a:lnTo>
                  <a:lnTo>
                    <a:pt x="976503" y="488315"/>
                  </a:lnTo>
                  <a:cubicBezTo>
                    <a:pt x="976503" y="757936"/>
                    <a:pt x="757936" y="976630"/>
                    <a:pt x="488188" y="976630"/>
                  </a:cubicBezTo>
                  <a:lnTo>
                    <a:pt x="488188" y="951230"/>
                  </a:lnTo>
                  <a:lnTo>
                    <a:pt x="488188" y="976630"/>
                  </a:lnTo>
                  <a:lnTo>
                    <a:pt x="488188" y="951230"/>
                  </a:lnTo>
                  <a:lnTo>
                    <a:pt x="488188" y="976630"/>
                  </a:lnTo>
                  <a:cubicBezTo>
                    <a:pt x="218567" y="976503"/>
                    <a:pt x="0" y="757936"/>
                    <a:pt x="0" y="488315"/>
                  </a:cubicBezTo>
                  <a:cubicBezTo>
                    <a:pt x="0" y="483616"/>
                    <a:pt x="1397" y="478917"/>
                    <a:pt x="3810" y="474853"/>
                  </a:cubicBezTo>
                  <a:lnTo>
                    <a:pt x="25400" y="488315"/>
                  </a:lnTo>
                  <a:lnTo>
                    <a:pt x="0" y="488315"/>
                  </a:lnTo>
                  <a:moveTo>
                    <a:pt x="50800" y="488315"/>
                  </a:moveTo>
                  <a:cubicBezTo>
                    <a:pt x="50800" y="493014"/>
                    <a:pt x="49403" y="497713"/>
                    <a:pt x="46990" y="501777"/>
                  </a:cubicBezTo>
                  <a:lnTo>
                    <a:pt x="25400" y="488315"/>
                  </a:lnTo>
                  <a:lnTo>
                    <a:pt x="50800" y="488315"/>
                  </a:lnTo>
                  <a:cubicBezTo>
                    <a:pt x="50800" y="729869"/>
                    <a:pt x="246634" y="925703"/>
                    <a:pt x="488315" y="925703"/>
                  </a:cubicBezTo>
                  <a:cubicBezTo>
                    <a:pt x="729996" y="925703"/>
                    <a:pt x="925703" y="729869"/>
                    <a:pt x="925703" y="488315"/>
                  </a:cubicBezTo>
                  <a:cubicBezTo>
                    <a:pt x="925703" y="476631"/>
                    <a:pt x="933577" y="466471"/>
                    <a:pt x="944880" y="463677"/>
                  </a:cubicBezTo>
                  <a:lnTo>
                    <a:pt x="951103" y="488315"/>
                  </a:lnTo>
                  <a:lnTo>
                    <a:pt x="925703" y="488315"/>
                  </a:lnTo>
                  <a:cubicBezTo>
                    <a:pt x="925703" y="246634"/>
                    <a:pt x="729869" y="50800"/>
                    <a:pt x="488315" y="50800"/>
                  </a:cubicBezTo>
                  <a:cubicBezTo>
                    <a:pt x="483616" y="50800"/>
                    <a:pt x="478917" y="49403"/>
                    <a:pt x="474853" y="46990"/>
                  </a:cubicBezTo>
                  <a:lnTo>
                    <a:pt x="488315" y="25400"/>
                  </a:lnTo>
                  <a:lnTo>
                    <a:pt x="488315" y="50800"/>
                  </a:lnTo>
                  <a:cubicBezTo>
                    <a:pt x="246634" y="50800"/>
                    <a:pt x="50800" y="246634"/>
                    <a:pt x="50800" y="488315"/>
                  </a:cubicBezTo>
                  <a:close/>
                </a:path>
              </a:pathLst>
            </a:custGeom>
            <a:solidFill>
              <a:srgbClr val="29DDDA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2960102" y="3733502"/>
            <a:ext cx="228749" cy="37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</a:pPr>
            <a:r>
              <a:rPr lang="en-US" sz="3187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730139" y="3525441"/>
            <a:ext cx="3429000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Applications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730139" y="4063007"/>
            <a:ext cx="3477965" cy="20800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Used in customer segmentation, image compression, and anomaly detection.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7918996" y="6779568"/>
            <a:ext cx="732384" cy="732384"/>
            <a:chOff x="0" y="0"/>
            <a:chExt cx="976512" cy="97651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25400" y="254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462915"/>
                  </a:moveTo>
                  <a:cubicBezTo>
                    <a:pt x="0" y="207264"/>
                    <a:pt x="207264" y="0"/>
                    <a:pt x="462915" y="0"/>
                  </a:cubicBezTo>
                  <a:cubicBezTo>
                    <a:pt x="718566" y="0"/>
                    <a:pt x="925703" y="207264"/>
                    <a:pt x="925703" y="462915"/>
                  </a:cubicBezTo>
                  <a:cubicBezTo>
                    <a:pt x="925703" y="718566"/>
                    <a:pt x="718439" y="925703"/>
                    <a:pt x="462915" y="925703"/>
                  </a:cubicBezTo>
                  <a:cubicBezTo>
                    <a:pt x="207391" y="925703"/>
                    <a:pt x="0" y="718439"/>
                    <a:pt x="0" y="462915"/>
                  </a:cubicBezTo>
                  <a:close/>
                </a:path>
              </a:pathLst>
            </a:custGeom>
            <a:solidFill>
              <a:srgbClr val="0A081B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76503" cy="976630"/>
            </a:xfrm>
            <a:custGeom>
              <a:avLst/>
              <a:gdLst/>
              <a:ahLst/>
              <a:cxnLst/>
              <a:rect r="r" b="b" t="t" l="l"/>
              <a:pathLst>
                <a:path h="976630" w="976503">
                  <a:moveTo>
                    <a:pt x="0" y="488315"/>
                  </a:moveTo>
                  <a:cubicBezTo>
                    <a:pt x="0" y="218567"/>
                    <a:pt x="218567" y="0"/>
                    <a:pt x="488315" y="0"/>
                  </a:cubicBezTo>
                  <a:cubicBezTo>
                    <a:pt x="493014" y="0"/>
                    <a:pt x="497713" y="1397"/>
                    <a:pt x="501777" y="3810"/>
                  </a:cubicBezTo>
                  <a:lnTo>
                    <a:pt x="488315" y="25400"/>
                  </a:lnTo>
                  <a:lnTo>
                    <a:pt x="488315" y="0"/>
                  </a:lnTo>
                  <a:lnTo>
                    <a:pt x="488315" y="25400"/>
                  </a:lnTo>
                  <a:lnTo>
                    <a:pt x="488315" y="0"/>
                  </a:lnTo>
                  <a:cubicBezTo>
                    <a:pt x="757936" y="0"/>
                    <a:pt x="976503" y="218567"/>
                    <a:pt x="976503" y="488315"/>
                  </a:cubicBezTo>
                  <a:cubicBezTo>
                    <a:pt x="976503" y="499999"/>
                    <a:pt x="968629" y="510159"/>
                    <a:pt x="957326" y="512953"/>
                  </a:cubicBezTo>
                  <a:lnTo>
                    <a:pt x="951103" y="488315"/>
                  </a:lnTo>
                  <a:lnTo>
                    <a:pt x="976503" y="488315"/>
                  </a:lnTo>
                  <a:cubicBezTo>
                    <a:pt x="976503" y="757936"/>
                    <a:pt x="757936" y="976630"/>
                    <a:pt x="488188" y="976630"/>
                  </a:cubicBezTo>
                  <a:lnTo>
                    <a:pt x="488188" y="951230"/>
                  </a:lnTo>
                  <a:lnTo>
                    <a:pt x="488188" y="976630"/>
                  </a:lnTo>
                  <a:lnTo>
                    <a:pt x="488188" y="951230"/>
                  </a:lnTo>
                  <a:lnTo>
                    <a:pt x="488188" y="976630"/>
                  </a:lnTo>
                  <a:cubicBezTo>
                    <a:pt x="218567" y="976503"/>
                    <a:pt x="0" y="757936"/>
                    <a:pt x="0" y="488315"/>
                  </a:cubicBezTo>
                  <a:cubicBezTo>
                    <a:pt x="0" y="483616"/>
                    <a:pt x="1397" y="478917"/>
                    <a:pt x="3810" y="474853"/>
                  </a:cubicBezTo>
                  <a:lnTo>
                    <a:pt x="25400" y="488315"/>
                  </a:lnTo>
                  <a:lnTo>
                    <a:pt x="0" y="488315"/>
                  </a:lnTo>
                  <a:moveTo>
                    <a:pt x="50800" y="488315"/>
                  </a:moveTo>
                  <a:cubicBezTo>
                    <a:pt x="50800" y="493014"/>
                    <a:pt x="49403" y="497713"/>
                    <a:pt x="46990" y="501777"/>
                  </a:cubicBezTo>
                  <a:lnTo>
                    <a:pt x="25400" y="488315"/>
                  </a:lnTo>
                  <a:lnTo>
                    <a:pt x="50800" y="488315"/>
                  </a:lnTo>
                  <a:cubicBezTo>
                    <a:pt x="50800" y="729869"/>
                    <a:pt x="246634" y="925703"/>
                    <a:pt x="488315" y="925703"/>
                  </a:cubicBezTo>
                  <a:cubicBezTo>
                    <a:pt x="729996" y="925703"/>
                    <a:pt x="925703" y="729869"/>
                    <a:pt x="925703" y="488315"/>
                  </a:cubicBezTo>
                  <a:cubicBezTo>
                    <a:pt x="925703" y="476631"/>
                    <a:pt x="933577" y="466471"/>
                    <a:pt x="944880" y="463677"/>
                  </a:cubicBezTo>
                  <a:lnTo>
                    <a:pt x="951103" y="488315"/>
                  </a:lnTo>
                  <a:lnTo>
                    <a:pt x="925703" y="488315"/>
                  </a:lnTo>
                  <a:cubicBezTo>
                    <a:pt x="925703" y="246634"/>
                    <a:pt x="729869" y="50800"/>
                    <a:pt x="488315" y="50800"/>
                  </a:cubicBezTo>
                  <a:cubicBezTo>
                    <a:pt x="483616" y="50800"/>
                    <a:pt x="478917" y="49403"/>
                    <a:pt x="474853" y="46990"/>
                  </a:cubicBezTo>
                  <a:lnTo>
                    <a:pt x="488315" y="25400"/>
                  </a:lnTo>
                  <a:lnTo>
                    <a:pt x="488315" y="50800"/>
                  </a:lnTo>
                  <a:cubicBezTo>
                    <a:pt x="246634" y="50800"/>
                    <a:pt x="50800" y="246634"/>
                    <a:pt x="50800" y="488315"/>
                  </a:cubicBezTo>
                  <a:close/>
                </a:path>
              </a:pathLst>
            </a:custGeom>
            <a:solidFill>
              <a:srgbClr val="37A7E7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8164711" y="6978104"/>
            <a:ext cx="240952" cy="37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</a:pPr>
            <a:r>
              <a:rPr lang="en-US" sz="3187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940850" y="6770042"/>
            <a:ext cx="3429000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Process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940850" y="7307610"/>
            <a:ext cx="8267105" cy="109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Choose centroids, assign points, recalculate centroids, repeat until convergence.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7490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80046" y="3270796"/>
            <a:ext cx="9809709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true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Understanding the Iris Dataset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80046" y="4927997"/>
            <a:ext cx="3429000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Features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80046" y="5588942"/>
            <a:ext cx="4873526" cy="109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Sepal length, Sepal width, Petal length, Petal width.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715869" y="4927997"/>
            <a:ext cx="3429000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Target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715869" y="5588942"/>
            <a:ext cx="4873526" cy="109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3 classes: Setosa, Versicolor, and Virginica.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351692" y="4927997"/>
            <a:ext cx="3429000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Goal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351692" y="5588942"/>
            <a:ext cx="4873526" cy="109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Group data into 3 clusters matching the species.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7490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852636" y="632371"/>
            <a:ext cx="7148810" cy="714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12"/>
              </a:lnSpc>
            </a:pPr>
            <a:r>
              <a:rPr lang="en-US" sz="4250" b="true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Steps in K-Means Clustering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203722" y="1834455"/>
            <a:ext cx="28575" cy="7781925"/>
            <a:chOff x="0" y="0"/>
            <a:chExt cx="38100" cy="103759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8100" cy="10375900"/>
            </a:xfrm>
            <a:custGeom>
              <a:avLst/>
              <a:gdLst/>
              <a:ahLst/>
              <a:cxnLst/>
              <a:rect r="r" b="b" t="t" l="l"/>
              <a:pathLst>
                <a:path h="10375900" w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10356850"/>
                  </a:lnTo>
                  <a:cubicBezTo>
                    <a:pt x="38100" y="10367391"/>
                    <a:pt x="29591" y="10375900"/>
                    <a:pt x="19050" y="10375900"/>
                  </a:cubicBezTo>
                  <a:cubicBezTo>
                    <a:pt x="8509" y="10375900"/>
                    <a:pt x="0" y="10367391"/>
                    <a:pt x="0" y="10356850"/>
                  </a:cubicBezTo>
                  <a:close/>
                </a:path>
              </a:pathLst>
            </a:custGeom>
            <a:solidFill>
              <a:srgbClr val="FFFFFF">
                <a:alpha val="23922"/>
              </a:srgbClr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463501" y="2368154"/>
            <a:ext cx="852636" cy="28575"/>
            <a:chOff x="0" y="0"/>
            <a:chExt cx="1136848" cy="381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36904" cy="38100"/>
            </a:xfrm>
            <a:custGeom>
              <a:avLst/>
              <a:gdLst/>
              <a:ahLst/>
              <a:cxnLst/>
              <a:rect r="r" b="b" t="t" l="l"/>
              <a:pathLst>
                <a:path h="38100" w="1136904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117854" y="0"/>
                  </a:lnTo>
                  <a:cubicBezTo>
                    <a:pt x="1128395" y="0"/>
                    <a:pt x="1136904" y="8509"/>
                    <a:pt x="1136904" y="19050"/>
                  </a:cubicBezTo>
                  <a:cubicBezTo>
                    <a:pt x="1136904" y="29591"/>
                    <a:pt x="1128268" y="38100"/>
                    <a:pt x="1117854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16FFBB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29655" y="2094160"/>
            <a:ext cx="576709" cy="576709"/>
            <a:chOff x="0" y="0"/>
            <a:chExt cx="768945" cy="76894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9050" y="19050"/>
              <a:ext cx="730885" cy="730885"/>
            </a:xfrm>
            <a:custGeom>
              <a:avLst/>
              <a:gdLst/>
              <a:ahLst/>
              <a:cxnLst/>
              <a:rect r="r" b="b" t="t" l="l"/>
              <a:pathLst>
                <a:path h="730885" w="730885">
                  <a:moveTo>
                    <a:pt x="0" y="365379"/>
                  </a:moveTo>
                  <a:cubicBezTo>
                    <a:pt x="0" y="163576"/>
                    <a:pt x="163576" y="0"/>
                    <a:pt x="365379" y="0"/>
                  </a:cubicBezTo>
                  <a:cubicBezTo>
                    <a:pt x="567182" y="0"/>
                    <a:pt x="730885" y="163576"/>
                    <a:pt x="730885" y="365379"/>
                  </a:cubicBezTo>
                  <a:cubicBezTo>
                    <a:pt x="730885" y="567182"/>
                    <a:pt x="567182" y="730885"/>
                    <a:pt x="365379" y="730885"/>
                  </a:cubicBezTo>
                  <a:cubicBezTo>
                    <a:pt x="163576" y="730885"/>
                    <a:pt x="0" y="567182"/>
                    <a:pt x="0" y="365379"/>
                  </a:cubicBezTo>
                  <a:close/>
                </a:path>
              </a:pathLst>
            </a:custGeom>
            <a:solidFill>
              <a:srgbClr val="0A081B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68985" cy="768985"/>
            </a:xfrm>
            <a:custGeom>
              <a:avLst/>
              <a:gdLst/>
              <a:ahLst/>
              <a:cxnLst/>
              <a:rect r="r" b="b" t="t" l="l"/>
              <a:pathLst>
                <a:path h="768985" w="768985">
                  <a:moveTo>
                    <a:pt x="0" y="384429"/>
                  </a:moveTo>
                  <a:cubicBezTo>
                    <a:pt x="0" y="172085"/>
                    <a:pt x="172085" y="0"/>
                    <a:pt x="384429" y="0"/>
                  </a:cubicBezTo>
                  <a:cubicBezTo>
                    <a:pt x="390271" y="0"/>
                    <a:pt x="395732" y="2667"/>
                    <a:pt x="399288" y="7112"/>
                  </a:cubicBezTo>
                  <a:lnTo>
                    <a:pt x="384429" y="19050"/>
                  </a:lnTo>
                  <a:lnTo>
                    <a:pt x="384429" y="0"/>
                  </a:lnTo>
                  <a:lnTo>
                    <a:pt x="384429" y="19050"/>
                  </a:lnTo>
                  <a:lnTo>
                    <a:pt x="384429" y="0"/>
                  </a:lnTo>
                  <a:cubicBezTo>
                    <a:pt x="596773" y="0"/>
                    <a:pt x="768985" y="172085"/>
                    <a:pt x="768985" y="384429"/>
                  </a:cubicBezTo>
                  <a:cubicBezTo>
                    <a:pt x="768985" y="392684"/>
                    <a:pt x="763778" y="399923"/>
                    <a:pt x="755904" y="402463"/>
                  </a:cubicBezTo>
                  <a:lnTo>
                    <a:pt x="749935" y="384429"/>
                  </a:lnTo>
                  <a:lnTo>
                    <a:pt x="768985" y="384429"/>
                  </a:lnTo>
                  <a:cubicBezTo>
                    <a:pt x="768985" y="596773"/>
                    <a:pt x="596900" y="768858"/>
                    <a:pt x="384556" y="768858"/>
                  </a:cubicBezTo>
                  <a:lnTo>
                    <a:pt x="384556" y="749808"/>
                  </a:lnTo>
                  <a:lnTo>
                    <a:pt x="384556" y="730758"/>
                  </a:lnTo>
                  <a:lnTo>
                    <a:pt x="384556" y="749808"/>
                  </a:lnTo>
                  <a:lnTo>
                    <a:pt x="384556" y="768858"/>
                  </a:lnTo>
                  <a:cubicBezTo>
                    <a:pt x="172085" y="768985"/>
                    <a:pt x="0" y="596773"/>
                    <a:pt x="0" y="384429"/>
                  </a:cubicBezTo>
                  <a:lnTo>
                    <a:pt x="19050" y="384429"/>
                  </a:lnTo>
                  <a:lnTo>
                    <a:pt x="0" y="384429"/>
                  </a:lnTo>
                  <a:moveTo>
                    <a:pt x="38100" y="384429"/>
                  </a:moveTo>
                  <a:lnTo>
                    <a:pt x="19050" y="384429"/>
                  </a:lnTo>
                  <a:lnTo>
                    <a:pt x="38100" y="384429"/>
                  </a:lnTo>
                  <a:cubicBezTo>
                    <a:pt x="38100" y="575818"/>
                    <a:pt x="193167" y="730885"/>
                    <a:pt x="384429" y="730885"/>
                  </a:cubicBezTo>
                  <a:cubicBezTo>
                    <a:pt x="394970" y="730885"/>
                    <a:pt x="403479" y="739394"/>
                    <a:pt x="403479" y="749935"/>
                  </a:cubicBezTo>
                  <a:cubicBezTo>
                    <a:pt x="403479" y="760476"/>
                    <a:pt x="394970" y="768985"/>
                    <a:pt x="384429" y="768985"/>
                  </a:cubicBezTo>
                  <a:cubicBezTo>
                    <a:pt x="373888" y="768985"/>
                    <a:pt x="365379" y="760476"/>
                    <a:pt x="365379" y="749935"/>
                  </a:cubicBezTo>
                  <a:cubicBezTo>
                    <a:pt x="365379" y="739394"/>
                    <a:pt x="373888" y="730885"/>
                    <a:pt x="384429" y="730885"/>
                  </a:cubicBezTo>
                  <a:cubicBezTo>
                    <a:pt x="575691" y="730885"/>
                    <a:pt x="730758" y="575818"/>
                    <a:pt x="730758" y="384556"/>
                  </a:cubicBezTo>
                  <a:cubicBezTo>
                    <a:pt x="730758" y="376301"/>
                    <a:pt x="735965" y="369062"/>
                    <a:pt x="743839" y="366522"/>
                  </a:cubicBezTo>
                  <a:lnTo>
                    <a:pt x="749808" y="384556"/>
                  </a:lnTo>
                  <a:lnTo>
                    <a:pt x="730758" y="384556"/>
                  </a:lnTo>
                  <a:cubicBezTo>
                    <a:pt x="730885" y="193167"/>
                    <a:pt x="575818" y="38100"/>
                    <a:pt x="384429" y="38100"/>
                  </a:cubicBezTo>
                  <a:cubicBezTo>
                    <a:pt x="378587" y="38100"/>
                    <a:pt x="373126" y="35433"/>
                    <a:pt x="369570" y="30988"/>
                  </a:cubicBezTo>
                  <a:lnTo>
                    <a:pt x="384429" y="19050"/>
                  </a:lnTo>
                  <a:lnTo>
                    <a:pt x="384429" y="38100"/>
                  </a:lnTo>
                  <a:cubicBezTo>
                    <a:pt x="193167" y="38100"/>
                    <a:pt x="38100" y="193167"/>
                    <a:pt x="38100" y="384429"/>
                  </a:cubicBezTo>
                  <a:close/>
                </a:path>
              </a:pathLst>
            </a:custGeom>
            <a:solidFill>
              <a:srgbClr val="16FFBB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147688" y="2258169"/>
            <a:ext cx="140494" cy="286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99"/>
              </a:lnSpc>
            </a:pPr>
            <a:r>
              <a:rPr lang="en-US" sz="2499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557909" y="2059038"/>
            <a:ext cx="2707035" cy="357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Load Data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557909" y="2476797"/>
            <a:ext cx="14877455" cy="475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Import the Iris dataset.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463501" y="3973265"/>
            <a:ext cx="852636" cy="28575"/>
            <a:chOff x="0" y="0"/>
            <a:chExt cx="1136848" cy="381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36904" cy="38100"/>
            </a:xfrm>
            <a:custGeom>
              <a:avLst/>
              <a:gdLst/>
              <a:ahLst/>
              <a:cxnLst/>
              <a:rect r="r" b="b" t="t" l="l"/>
              <a:pathLst>
                <a:path h="38100" w="1136904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117854" y="0"/>
                  </a:lnTo>
                  <a:cubicBezTo>
                    <a:pt x="1128395" y="0"/>
                    <a:pt x="1136904" y="8509"/>
                    <a:pt x="1136904" y="19050"/>
                  </a:cubicBezTo>
                  <a:cubicBezTo>
                    <a:pt x="1136904" y="29591"/>
                    <a:pt x="1128268" y="38100"/>
                    <a:pt x="1117854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29DDDA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929655" y="3699272"/>
            <a:ext cx="576709" cy="576709"/>
            <a:chOff x="0" y="0"/>
            <a:chExt cx="768945" cy="76894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19050" y="19050"/>
              <a:ext cx="730885" cy="730885"/>
            </a:xfrm>
            <a:custGeom>
              <a:avLst/>
              <a:gdLst/>
              <a:ahLst/>
              <a:cxnLst/>
              <a:rect r="r" b="b" t="t" l="l"/>
              <a:pathLst>
                <a:path h="730885" w="730885">
                  <a:moveTo>
                    <a:pt x="0" y="365379"/>
                  </a:moveTo>
                  <a:cubicBezTo>
                    <a:pt x="0" y="163576"/>
                    <a:pt x="163576" y="0"/>
                    <a:pt x="365379" y="0"/>
                  </a:cubicBezTo>
                  <a:cubicBezTo>
                    <a:pt x="567182" y="0"/>
                    <a:pt x="730885" y="163576"/>
                    <a:pt x="730885" y="365379"/>
                  </a:cubicBezTo>
                  <a:cubicBezTo>
                    <a:pt x="730885" y="567182"/>
                    <a:pt x="567182" y="730885"/>
                    <a:pt x="365379" y="730885"/>
                  </a:cubicBezTo>
                  <a:cubicBezTo>
                    <a:pt x="163576" y="730885"/>
                    <a:pt x="0" y="567182"/>
                    <a:pt x="0" y="365379"/>
                  </a:cubicBezTo>
                  <a:close/>
                </a:path>
              </a:pathLst>
            </a:custGeom>
            <a:solidFill>
              <a:srgbClr val="0A081B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768985" cy="768985"/>
            </a:xfrm>
            <a:custGeom>
              <a:avLst/>
              <a:gdLst/>
              <a:ahLst/>
              <a:cxnLst/>
              <a:rect r="r" b="b" t="t" l="l"/>
              <a:pathLst>
                <a:path h="768985" w="768985">
                  <a:moveTo>
                    <a:pt x="0" y="384429"/>
                  </a:moveTo>
                  <a:cubicBezTo>
                    <a:pt x="0" y="172085"/>
                    <a:pt x="172085" y="0"/>
                    <a:pt x="384429" y="0"/>
                  </a:cubicBezTo>
                  <a:cubicBezTo>
                    <a:pt x="390271" y="0"/>
                    <a:pt x="395732" y="2667"/>
                    <a:pt x="399288" y="7112"/>
                  </a:cubicBezTo>
                  <a:lnTo>
                    <a:pt x="384429" y="19050"/>
                  </a:lnTo>
                  <a:lnTo>
                    <a:pt x="384429" y="0"/>
                  </a:lnTo>
                  <a:lnTo>
                    <a:pt x="384429" y="19050"/>
                  </a:lnTo>
                  <a:lnTo>
                    <a:pt x="384429" y="0"/>
                  </a:lnTo>
                  <a:cubicBezTo>
                    <a:pt x="596773" y="0"/>
                    <a:pt x="768985" y="172085"/>
                    <a:pt x="768985" y="384429"/>
                  </a:cubicBezTo>
                  <a:cubicBezTo>
                    <a:pt x="768985" y="392684"/>
                    <a:pt x="763778" y="399923"/>
                    <a:pt x="755904" y="402463"/>
                  </a:cubicBezTo>
                  <a:lnTo>
                    <a:pt x="749935" y="384429"/>
                  </a:lnTo>
                  <a:lnTo>
                    <a:pt x="768985" y="384429"/>
                  </a:lnTo>
                  <a:cubicBezTo>
                    <a:pt x="768985" y="596773"/>
                    <a:pt x="596900" y="768858"/>
                    <a:pt x="384556" y="768858"/>
                  </a:cubicBezTo>
                  <a:lnTo>
                    <a:pt x="384556" y="749808"/>
                  </a:lnTo>
                  <a:lnTo>
                    <a:pt x="384556" y="730758"/>
                  </a:lnTo>
                  <a:lnTo>
                    <a:pt x="384556" y="749808"/>
                  </a:lnTo>
                  <a:lnTo>
                    <a:pt x="384556" y="768858"/>
                  </a:lnTo>
                  <a:cubicBezTo>
                    <a:pt x="172085" y="768985"/>
                    <a:pt x="0" y="596773"/>
                    <a:pt x="0" y="384429"/>
                  </a:cubicBezTo>
                  <a:lnTo>
                    <a:pt x="19050" y="384429"/>
                  </a:lnTo>
                  <a:lnTo>
                    <a:pt x="0" y="384429"/>
                  </a:lnTo>
                  <a:moveTo>
                    <a:pt x="38100" y="384429"/>
                  </a:moveTo>
                  <a:lnTo>
                    <a:pt x="19050" y="384429"/>
                  </a:lnTo>
                  <a:lnTo>
                    <a:pt x="38100" y="384429"/>
                  </a:lnTo>
                  <a:cubicBezTo>
                    <a:pt x="38100" y="575818"/>
                    <a:pt x="193167" y="730885"/>
                    <a:pt x="384429" y="730885"/>
                  </a:cubicBezTo>
                  <a:cubicBezTo>
                    <a:pt x="394970" y="730885"/>
                    <a:pt x="403479" y="739394"/>
                    <a:pt x="403479" y="749935"/>
                  </a:cubicBezTo>
                  <a:cubicBezTo>
                    <a:pt x="403479" y="760476"/>
                    <a:pt x="394970" y="768985"/>
                    <a:pt x="384429" y="768985"/>
                  </a:cubicBezTo>
                  <a:cubicBezTo>
                    <a:pt x="373888" y="768985"/>
                    <a:pt x="365379" y="760476"/>
                    <a:pt x="365379" y="749935"/>
                  </a:cubicBezTo>
                  <a:cubicBezTo>
                    <a:pt x="365379" y="739394"/>
                    <a:pt x="373888" y="730885"/>
                    <a:pt x="384429" y="730885"/>
                  </a:cubicBezTo>
                  <a:cubicBezTo>
                    <a:pt x="575691" y="730885"/>
                    <a:pt x="730758" y="575818"/>
                    <a:pt x="730758" y="384556"/>
                  </a:cubicBezTo>
                  <a:cubicBezTo>
                    <a:pt x="730758" y="376301"/>
                    <a:pt x="735965" y="369062"/>
                    <a:pt x="743839" y="366522"/>
                  </a:cubicBezTo>
                  <a:lnTo>
                    <a:pt x="749808" y="384556"/>
                  </a:lnTo>
                  <a:lnTo>
                    <a:pt x="730758" y="384556"/>
                  </a:lnTo>
                  <a:cubicBezTo>
                    <a:pt x="730885" y="193167"/>
                    <a:pt x="575818" y="38100"/>
                    <a:pt x="384429" y="38100"/>
                  </a:cubicBezTo>
                  <a:cubicBezTo>
                    <a:pt x="378587" y="38100"/>
                    <a:pt x="373126" y="35433"/>
                    <a:pt x="369570" y="30988"/>
                  </a:cubicBezTo>
                  <a:lnTo>
                    <a:pt x="384429" y="19050"/>
                  </a:lnTo>
                  <a:lnTo>
                    <a:pt x="384429" y="38100"/>
                  </a:lnTo>
                  <a:cubicBezTo>
                    <a:pt x="193167" y="38100"/>
                    <a:pt x="38100" y="193167"/>
                    <a:pt x="38100" y="384429"/>
                  </a:cubicBezTo>
                  <a:close/>
                </a:path>
              </a:pathLst>
            </a:custGeom>
            <a:solidFill>
              <a:srgbClr val="29DDDA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127596" y="3863280"/>
            <a:ext cx="180677" cy="286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99"/>
              </a:lnSpc>
            </a:pPr>
            <a:r>
              <a:rPr lang="en-US" sz="2499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557909" y="3664149"/>
            <a:ext cx="2707035" cy="357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Preprocess Data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557909" y="4081909"/>
            <a:ext cx="14877455" cy="475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Standardize the features for better clustering.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463501" y="5578376"/>
            <a:ext cx="852636" cy="28575"/>
            <a:chOff x="0" y="0"/>
            <a:chExt cx="1136848" cy="381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136904" cy="38100"/>
            </a:xfrm>
            <a:custGeom>
              <a:avLst/>
              <a:gdLst/>
              <a:ahLst/>
              <a:cxnLst/>
              <a:rect r="r" b="b" t="t" l="l"/>
              <a:pathLst>
                <a:path h="38100" w="1136904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117854" y="0"/>
                  </a:lnTo>
                  <a:cubicBezTo>
                    <a:pt x="1128395" y="0"/>
                    <a:pt x="1136904" y="8509"/>
                    <a:pt x="1136904" y="19050"/>
                  </a:cubicBezTo>
                  <a:cubicBezTo>
                    <a:pt x="1136904" y="29591"/>
                    <a:pt x="1128268" y="38100"/>
                    <a:pt x="1117854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37A7E7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929655" y="5304384"/>
            <a:ext cx="576709" cy="576709"/>
            <a:chOff x="0" y="0"/>
            <a:chExt cx="768945" cy="768945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19050" y="19050"/>
              <a:ext cx="730885" cy="730885"/>
            </a:xfrm>
            <a:custGeom>
              <a:avLst/>
              <a:gdLst/>
              <a:ahLst/>
              <a:cxnLst/>
              <a:rect r="r" b="b" t="t" l="l"/>
              <a:pathLst>
                <a:path h="730885" w="730885">
                  <a:moveTo>
                    <a:pt x="0" y="365379"/>
                  </a:moveTo>
                  <a:cubicBezTo>
                    <a:pt x="0" y="163576"/>
                    <a:pt x="163576" y="0"/>
                    <a:pt x="365379" y="0"/>
                  </a:cubicBezTo>
                  <a:cubicBezTo>
                    <a:pt x="567182" y="0"/>
                    <a:pt x="730885" y="163576"/>
                    <a:pt x="730885" y="365379"/>
                  </a:cubicBezTo>
                  <a:cubicBezTo>
                    <a:pt x="730885" y="567182"/>
                    <a:pt x="567182" y="730885"/>
                    <a:pt x="365379" y="730885"/>
                  </a:cubicBezTo>
                  <a:cubicBezTo>
                    <a:pt x="163576" y="730885"/>
                    <a:pt x="0" y="567182"/>
                    <a:pt x="0" y="365379"/>
                  </a:cubicBezTo>
                  <a:close/>
                </a:path>
              </a:pathLst>
            </a:custGeom>
            <a:solidFill>
              <a:srgbClr val="0A081B"/>
            </a:solidFill>
          </p:spPr>
        </p:sp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68985" cy="768985"/>
            </a:xfrm>
            <a:custGeom>
              <a:avLst/>
              <a:gdLst/>
              <a:ahLst/>
              <a:cxnLst/>
              <a:rect r="r" b="b" t="t" l="l"/>
              <a:pathLst>
                <a:path h="768985" w="768985">
                  <a:moveTo>
                    <a:pt x="0" y="384429"/>
                  </a:moveTo>
                  <a:cubicBezTo>
                    <a:pt x="0" y="172085"/>
                    <a:pt x="172085" y="0"/>
                    <a:pt x="384429" y="0"/>
                  </a:cubicBezTo>
                  <a:cubicBezTo>
                    <a:pt x="390271" y="0"/>
                    <a:pt x="395732" y="2667"/>
                    <a:pt x="399288" y="7112"/>
                  </a:cubicBezTo>
                  <a:lnTo>
                    <a:pt x="384429" y="19050"/>
                  </a:lnTo>
                  <a:lnTo>
                    <a:pt x="384429" y="0"/>
                  </a:lnTo>
                  <a:lnTo>
                    <a:pt x="384429" y="19050"/>
                  </a:lnTo>
                  <a:lnTo>
                    <a:pt x="384429" y="0"/>
                  </a:lnTo>
                  <a:cubicBezTo>
                    <a:pt x="596773" y="0"/>
                    <a:pt x="768985" y="172085"/>
                    <a:pt x="768985" y="384429"/>
                  </a:cubicBezTo>
                  <a:cubicBezTo>
                    <a:pt x="768985" y="392684"/>
                    <a:pt x="763778" y="399923"/>
                    <a:pt x="755904" y="402463"/>
                  </a:cubicBezTo>
                  <a:lnTo>
                    <a:pt x="749935" y="384429"/>
                  </a:lnTo>
                  <a:lnTo>
                    <a:pt x="768985" y="384429"/>
                  </a:lnTo>
                  <a:cubicBezTo>
                    <a:pt x="768985" y="596773"/>
                    <a:pt x="596900" y="768858"/>
                    <a:pt x="384556" y="768858"/>
                  </a:cubicBezTo>
                  <a:lnTo>
                    <a:pt x="384556" y="749808"/>
                  </a:lnTo>
                  <a:lnTo>
                    <a:pt x="384556" y="730758"/>
                  </a:lnTo>
                  <a:lnTo>
                    <a:pt x="384556" y="749808"/>
                  </a:lnTo>
                  <a:lnTo>
                    <a:pt x="384556" y="768858"/>
                  </a:lnTo>
                  <a:cubicBezTo>
                    <a:pt x="172085" y="768985"/>
                    <a:pt x="0" y="596773"/>
                    <a:pt x="0" y="384429"/>
                  </a:cubicBezTo>
                  <a:lnTo>
                    <a:pt x="19050" y="384429"/>
                  </a:lnTo>
                  <a:lnTo>
                    <a:pt x="0" y="384429"/>
                  </a:lnTo>
                  <a:moveTo>
                    <a:pt x="38100" y="384429"/>
                  </a:moveTo>
                  <a:lnTo>
                    <a:pt x="19050" y="384429"/>
                  </a:lnTo>
                  <a:lnTo>
                    <a:pt x="38100" y="384429"/>
                  </a:lnTo>
                  <a:cubicBezTo>
                    <a:pt x="38100" y="575818"/>
                    <a:pt x="193167" y="730885"/>
                    <a:pt x="384429" y="730885"/>
                  </a:cubicBezTo>
                  <a:cubicBezTo>
                    <a:pt x="394970" y="730885"/>
                    <a:pt x="403479" y="739394"/>
                    <a:pt x="403479" y="749935"/>
                  </a:cubicBezTo>
                  <a:cubicBezTo>
                    <a:pt x="403479" y="760476"/>
                    <a:pt x="394970" y="768985"/>
                    <a:pt x="384429" y="768985"/>
                  </a:cubicBezTo>
                  <a:cubicBezTo>
                    <a:pt x="373888" y="768985"/>
                    <a:pt x="365379" y="760476"/>
                    <a:pt x="365379" y="749935"/>
                  </a:cubicBezTo>
                  <a:cubicBezTo>
                    <a:pt x="365379" y="739394"/>
                    <a:pt x="373888" y="730885"/>
                    <a:pt x="384429" y="730885"/>
                  </a:cubicBezTo>
                  <a:cubicBezTo>
                    <a:pt x="575691" y="730885"/>
                    <a:pt x="730758" y="575818"/>
                    <a:pt x="730758" y="384556"/>
                  </a:cubicBezTo>
                  <a:cubicBezTo>
                    <a:pt x="730758" y="376301"/>
                    <a:pt x="735965" y="369062"/>
                    <a:pt x="743839" y="366522"/>
                  </a:cubicBezTo>
                  <a:lnTo>
                    <a:pt x="749808" y="384556"/>
                  </a:lnTo>
                  <a:lnTo>
                    <a:pt x="730758" y="384556"/>
                  </a:lnTo>
                  <a:cubicBezTo>
                    <a:pt x="730885" y="193167"/>
                    <a:pt x="575818" y="38100"/>
                    <a:pt x="384429" y="38100"/>
                  </a:cubicBezTo>
                  <a:cubicBezTo>
                    <a:pt x="378587" y="38100"/>
                    <a:pt x="373126" y="35433"/>
                    <a:pt x="369570" y="30988"/>
                  </a:cubicBezTo>
                  <a:lnTo>
                    <a:pt x="384429" y="19050"/>
                  </a:lnTo>
                  <a:lnTo>
                    <a:pt x="384429" y="38100"/>
                  </a:lnTo>
                  <a:cubicBezTo>
                    <a:pt x="193167" y="38100"/>
                    <a:pt x="38100" y="193167"/>
                    <a:pt x="38100" y="384429"/>
                  </a:cubicBezTo>
                  <a:close/>
                </a:path>
              </a:pathLst>
            </a:custGeom>
            <a:solidFill>
              <a:srgbClr val="37A7E7"/>
            </a:solidFill>
          </p:spPr>
        </p:sp>
      </p:grpSp>
      <p:sp>
        <p:nvSpPr>
          <p:cNvPr name="TextBox 29" id="29"/>
          <p:cNvSpPr txBox="true"/>
          <p:nvPr/>
        </p:nvSpPr>
        <p:spPr>
          <a:xfrm rot="0">
            <a:off x="1122834" y="5468391"/>
            <a:ext cx="190203" cy="286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99"/>
              </a:lnSpc>
            </a:pPr>
            <a:r>
              <a:rPr lang="en-US" sz="2499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2557909" y="5269260"/>
            <a:ext cx="2707035" cy="357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Apply K-Means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2557909" y="5687020"/>
            <a:ext cx="14877455" cy="475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Fit the K-Means model to the data.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1463501" y="7183487"/>
            <a:ext cx="852636" cy="28575"/>
            <a:chOff x="0" y="0"/>
            <a:chExt cx="1136848" cy="381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136904" cy="38100"/>
            </a:xfrm>
            <a:custGeom>
              <a:avLst/>
              <a:gdLst/>
              <a:ahLst/>
              <a:cxnLst/>
              <a:rect r="r" b="b" t="t" l="l"/>
              <a:pathLst>
                <a:path h="38100" w="1136904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117854" y="0"/>
                  </a:lnTo>
                  <a:cubicBezTo>
                    <a:pt x="1128395" y="0"/>
                    <a:pt x="1136904" y="8509"/>
                    <a:pt x="1136904" y="19050"/>
                  </a:cubicBezTo>
                  <a:cubicBezTo>
                    <a:pt x="1136904" y="29591"/>
                    <a:pt x="1128268" y="38100"/>
                    <a:pt x="1117854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091231"/>
            </a:solidFill>
          </p:spPr>
        </p:sp>
      </p:grpSp>
      <p:grpSp>
        <p:nvGrpSpPr>
          <p:cNvPr name="Group 34" id="34"/>
          <p:cNvGrpSpPr/>
          <p:nvPr/>
        </p:nvGrpSpPr>
        <p:grpSpPr>
          <a:xfrm rot="0">
            <a:off x="929655" y="6909495"/>
            <a:ext cx="576709" cy="576709"/>
            <a:chOff x="0" y="0"/>
            <a:chExt cx="768945" cy="768945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19050" y="19050"/>
              <a:ext cx="730885" cy="730885"/>
            </a:xfrm>
            <a:custGeom>
              <a:avLst/>
              <a:gdLst/>
              <a:ahLst/>
              <a:cxnLst/>
              <a:rect r="r" b="b" t="t" l="l"/>
              <a:pathLst>
                <a:path h="730885" w="730885">
                  <a:moveTo>
                    <a:pt x="0" y="365379"/>
                  </a:moveTo>
                  <a:cubicBezTo>
                    <a:pt x="0" y="163576"/>
                    <a:pt x="163576" y="0"/>
                    <a:pt x="365379" y="0"/>
                  </a:cubicBezTo>
                  <a:cubicBezTo>
                    <a:pt x="567182" y="0"/>
                    <a:pt x="730885" y="163576"/>
                    <a:pt x="730885" y="365379"/>
                  </a:cubicBezTo>
                  <a:cubicBezTo>
                    <a:pt x="730885" y="567182"/>
                    <a:pt x="567182" y="730885"/>
                    <a:pt x="365379" y="730885"/>
                  </a:cubicBezTo>
                  <a:cubicBezTo>
                    <a:pt x="163576" y="730885"/>
                    <a:pt x="0" y="567182"/>
                    <a:pt x="0" y="365379"/>
                  </a:cubicBezTo>
                  <a:close/>
                </a:path>
              </a:pathLst>
            </a:custGeom>
            <a:solidFill>
              <a:srgbClr val="0A081B"/>
            </a:solidFill>
          </p:spPr>
        </p:sp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768985" cy="768985"/>
            </a:xfrm>
            <a:custGeom>
              <a:avLst/>
              <a:gdLst/>
              <a:ahLst/>
              <a:cxnLst/>
              <a:rect r="r" b="b" t="t" l="l"/>
              <a:pathLst>
                <a:path h="768985" w="768985">
                  <a:moveTo>
                    <a:pt x="0" y="384429"/>
                  </a:moveTo>
                  <a:cubicBezTo>
                    <a:pt x="0" y="172085"/>
                    <a:pt x="172085" y="0"/>
                    <a:pt x="384429" y="0"/>
                  </a:cubicBezTo>
                  <a:cubicBezTo>
                    <a:pt x="390271" y="0"/>
                    <a:pt x="395732" y="2667"/>
                    <a:pt x="399288" y="7112"/>
                  </a:cubicBezTo>
                  <a:lnTo>
                    <a:pt x="384429" y="19050"/>
                  </a:lnTo>
                  <a:lnTo>
                    <a:pt x="384429" y="0"/>
                  </a:lnTo>
                  <a:lnTo>
                    <a:pt x="384429" y="19050"/>
                  </a:lnTo>
                  <a:lnTo>
                    <a:pt x="384429" y="0"/>
                  </a:lnTo>
                  <a:cubicBezTo>
                    <a:pt x="596773" y="0"/>
                    <a:pt x="768985" y="172085"/>
                    <a:pt x="768985" y="384429"/>
                  </a:cubicBezTo>
                  <a:cubicBezTo>
                    <a:pt x="768985" y="392684"/>
                    <a:pt x="763778" y="399923"/>
                    <a:pt x="755904" y="402463"/>
                  </a:cubicBezTo>
                  <a:lnTo>
                    <a:pt x="749935" y="384429"/>
                  </a:lnTo>
                  <a:lnTo>
                    <a:pt x="768985" y="384429"/>
                  </a:lnTo>
                  <a:cubicBezTo>
                    <a:pt x="768985" y="596773"/>
                    <a:pt x="596900" y="768858"/>
                    <a:pt x="384556" y="768858"/>
                  </a:cubicBezTo>
                  <a:lnTo>
                    <a:pt x="384556" y="749808"/>
                  </a:lnTo>
                  <a:lnTo>
                    <a:pt x="384556" y="730758"/>
                  </a:lnTo>
                  <a:lnTo>
                    <a:pt x="384556" y="749808"/>
                  </a:lnTo>
                  <a:lnTo>
                    <a:pt x="384556" y="768858"/>
                  </a:lnTo>
                  <a:cubicBezTo>
                    <a:pt x="172085" y="768985"/>
                    <a:pt x="0" y="596773"/>
                    <a:pt x="0" y="384429"/>
                  </a:cubicBezTo>
                  <a:lnTo>
                    <a:pt x="19050" y="384429"/>
                  </a:lnTo>
                  <a:lnTo>
                    <a:pt x="0" y="384429"/>
                  </a:lnTo>
                  <a:moveTo>
                    <a:pt x="38100" y="384429"/>
                  </a:moveTo>
                  <a:lnTo>
                    <a:pt x="19050" y="384429"/>
                  </a:lnTo>
                  <a:lnTo>
                    <a:pt x="38100" y="384429"/>
                  </a:lnTo>
                  <a:cubicBezTo>
                    <a:pt x="38100" y="575818"/>
                    <a:pt x="193167" y="730885"/>
                    <a:pt x="384429" y="730885"/>
                  </a:cubicBezTo>
                  <a:cubicBezTo>
                    <a:pt x="394970" y="730885"/>
                    <a:pt x="403479" y="739394"/>
                    <a:pt x="403479" y="749935"/>
                  </a:cubicBezTo>
                  <a:cubicBezTo>
                    <a:pt x="403479" y="760476"/>
                    <a:pt x="394970" y="768985"/>
                    <a:pt x="384429" y="768985"/>
                  </a:cubicBezTo>
                  <a:cubicBezTo>
                    <a:pt x="373888" y="768985"/>
                    <a:pt x="365379" y="760476"/>
                    <a:pt x="365379" y="749935"/>
                  </a:cubicBezTo>
                  <a:cubicBezTo>
                    <a:pt x="365379" y="739394"/>
                    <a:pt x="373888" y="730885"/>
                    <a:pt x="384429" y="730885"/>
                  </a:cubicBezTo>
                  <a:cubicBezTo>
                    <a:pt x="575691" y="730885"/>
                    <a:pt x="730758" y="575818"/>
                    <a:pt x="730758" y="384556"/>
                  </a:cubicBezTo>
                  <a:cubicBezTo>
                    <a:pt x="730758" y="376301"/>
                    <a:pt x="735965" y="369062"/>
                    <a:pt x="743839" y="366522"/>
                  </a:cubicBezTo>
                  <a:lnTo>
                    <a:pt x="749808" y="384556"/>
                  </a:lnTo>
                  <a:lnTo>
                    <a:pt x="730758" y="384556"/>
                  </a:lnTo>
                  <a:cubicBezTo>
                    <a:pt x="730885" y="193167"/>
                    <a:pt x="575818" y="38100"/>
                    <a:pt x="384429" y="38100"/>
                  </a:cubicBezTo>
                  <a:cubicBezTo>
                    <a:pt x="378587" y="38100"/>
                    <a:pt x="373126" y="35433"/>
                    <a:pt x="369570" y="30988"/>
                  </a:cubicBezTo>
                  <a:lnTo>
                    <a:pt x="384429" y="19050"/>
                  </a:lnTo>
                  <a:lnTo>
                    <a:pt x="384429" y="38100"/>
                  </a:lnTo>
                  <a:cubicBezTo>
                    <a:pt x="193167" y="38100"/>
                    <a:pt x="38100" y="193167"/>
                    <a:pt x="38100" y="384429"/>
                  </a:cubicBezTo>
                  <a:close/>
                </a:path>
              </a:pathLst>
            </a:custGeom>
            <a:solidFill>
              <a:srgbClr val="091231"/>
            </a:solidFill>
          </p:spPr>
        </p:sp>
      </p:grpSp>
      <p:sp>
        <p:nvSpPr>
          <p:cNvPr name="TextBox 37" id="37"/>
          <p:cNvSpPr txBox="true"/>
          <p:nvPr/>
        </p:nvSpPr>
        <p:spPr>
          <a:xfrm rot="0">
            <a:off x="1126256" y="7073504"/>
            <a:ext cx="183505" cy="286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99"/>
              </a:lnSpc>
            </a:pPr>
            <a:r>
              <a:rPr lang="en-US" sz="2499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4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2557909" y="6874371"/>
            <a:ext cx="2707035" cy="357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Visualize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2557909" y="7292131"/>
            <a:ext cx="14877455" cy="475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Plot the clusters and centroids.</a:t>
            </a:r>
          </a:p>
        </p:txBody>
      </p:sp>
      <p:grpSp>
        <p:nvGrpSpPr>
          <p:cNvPr name="Group 40" id="40"/>
          <p:cNvGrpSpPr/>
          <p:nvPr/>
        </p:nvGrpSpPr>
        <p:grpSpPr>
          <a:xfrm rot="0">
            <a:off x="1463501" y="8788599"/>
            <a:ext cx="852636" cy="28575"/>
            <a:chOff x="0" y="0"/>
            <a:chExt cx="1136848" cy="3810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1136904" cy="38100"/>
            </a:xfrm>
            <a:custGeom>
              <a:avLst/>
              <a:gdLst/>
              <a:ahLst/>
              <a:cxnLst/>
              <a:rect r="r" b="b" t="t" l="l"/>
              <a:pathLst>
                <a:path h="38100" w="1136904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117854" y="0"/>
                  </a:lnTo>
                  <a:cubicBezTo>
                    <a:pt x="1128395" y="0"/>
                    <a:pt x="1136904" y="8509"/>
                    <a:pt x="1136904" y="19050"/>
                  </a:cubicBezTo>
                  <a:cubicBezTo>
                    <a:pt x="1136904" y="29591"/>
                    <a:pt x="1128268" y="38100"/>
                    <a:pt x="1117854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16FFBB"/>
            </a:solidFill>
          </p:spPr>
        </p:sp>
      </p:grpSp>
      <p:grpSp>
        <p:nvGrpSpPr>
          <p:cNvPr name="Group 42" id="42"/>
          <p:cNvGrpSpPr/>
          <p:nvPr/>
        </p:nvGrpSpPr>
        <p:grpSpPr>
          <a:xfrm rot="0">
            <a:off x="929655" y="8514606"/>
            <a:ext cx="576709" cy="576709"/>
            <a:chOff x="0" y="0"/>
            <a:chExt cx="768945" cy="768945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19050" y="19050"/>
              <a:ext cx="730885" cy="730885"/>
            </a:xfrm>
            <a:custGeom>
              <a:avLst/>
              <a:gdLst/>
              <a:ahLst/>
              <a:cxnLst/>
              <a:rect r="r" b="b" t="t" l="l"/>
              <a:pathLst>
                <a:path h="730885" w="730885">
                  <a:moveTo>
                    <a:pt x="0" y="365379"/>
                  </a:moveTo>
                  <a:cubicBezTo>
                    <a:pt x="0" y="163576"/>
                    <a:pt x="163576" y="0"/>
                    <a:pt x="365379" y="0"/>
                  </a:cubicBezTo>
                  <a:cubicBezTo>
                    <a:pt x="567182" y="0"/>
                    <a:pt x="730885" y="163576"/>
                    <a:pt x="730885" y="365379"/>
                  </a:cubicBezTo>
                  <a:cubicBezTo>
                    <a:pt x="730885" y="567182"/>
                    <a:pt x="567182" y="730885"/>
                    <a:pt x="365379" y="730885"/>
                  </a:cubicBezTo>
                  <a:cubicBezTo>
                    <a:pt x="163576" y="730885"/>
                    <a:pt x="0" y="567182"/>
                    <a:pt x="0" y="365379"/>
                  </a:cubicBezTo>
                  <a:close/>
                </a:path>
              </a:pathLst>
            </a:custGeom>
            <a:solidFill>
              <a:srgbClr val="0A081B"/>
            </a:solidFill>
          </p:spPr>
        </p:sp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768985" cy="768985"/>
            </a:xfrm>
            <a:custGeom>
              <a:avLst/>
              <a:gdLst/>
              <a:ahLst/>
              <a:cxnLst/>
              <a:rect r="r" b="b" t="t" l="l"/>
              <a:pathLst>
                <a:path h="768985" w="768985">
                  <a:moveTo>
                    <a:pt x="0" y="384429"/>
                  </a:moveTo>
                  <a:cubicBezTo>
                    <a:pt x="0" y="172085"/>
                    <a:pt x="172085" y="0"/>
                    <a:pt x="384429" y="0"/>
                  </a:cubicBezTo>
                  <a:cubicBezTo>
                    <a:pt x="390271" y="0"/>
                    <a:pt x="395732" y="2667"/>
                    <a:pt x="399288" y="7112"/>
                  </a:cubicBezTo>
                  <a:lnTo>
                    <a:pt x="384429" y="19050"/>
                  </a:lnTo>
                  <a:lnTo>
                    <a:pt x="384429" y="0"/>
                  </a:lnTo>
                  <a:lnTo>
                    <a:pt x="384429" y="19050"/>
                  </a:lnTo>
                  <a:lnTo>
                    <a:pt x="384429" y="0"/>
                  </a:lnTo>
                  <a:cubicBezTo>
                    <a:pt x="596773" y="0"/>
                    <a:pt x="768985" y="172085"/>
                    <a:pt x="768985" y="384429"/>
                  </a:cubicBezTo>
                  <a:cubicBezTo>
                    <a:pt x="768985" y="392684"/>
                    <a:pt x="763778" y="399923"/>
                    <a:pt x="755904" y="402463"/>
                  </a:cubicBezTo>
                  <a:lnTo>
                    <a:pt x="749935" y="384429"/>
                  </a:lnTo>
                  <a:lnTo>
                    <a:pt x="768985" y="384429"/>
                  </a:lnTo>
                  <a:cubicBezTo>
                    <a:pt x="768985" y="596773"/>
                    <a:pt x="596900" y="768858"/>
                    <a:pt x="384556" y="768858"/>
                  </a:cubicBezTo>
                  <a:lnTo>
                    <a:pt x="384556" y="749808"/>
                  </a:lnTo>
                  <a:lnTo>
                    <a:pt x="384556" y="730758"/>
                  </a:lnTo>
                  <a:lnTo>
                    <a:pt x="384556" y="749808"/>
                  </a:lnTo>
                  <a:lnTo>
                    <a:pt x="384556" y="768858"/>
                  </a:lnTo>
                  <a:cubicBezTo>
                    <a:pt x="172085" y="768985"/>
                    <a:pt x="0" y="596773"/>
                    <a:pt x="0" y="384429"/>
                  </a:cubicBezTo>
                  <a:lnTo>
                    <a:pt x="19050" y="384429"/>
                  </a:lnTo>
                  <a:lnTo>
                    <a:pt x="0" y="384429"/>
                  </a:lnTo>
                  <a:moveTo>
                    <a:pt x="38100" y="384429"/>
                  </a:moveTo>
                  <a:lnTo>
                    <a:pt x="19050" y="384429"/>
                  </a:lnTo>
                  <a:lnTo>
                    <a:pt x="38100" y="384429"/>
                  </a:lnTo>
                  <a:cubicBezTo>
                    <a:pt x="38100" y="575818"/>
                    <a:pt x="193167" y="730885"/>
                    <a:pt x="384429" y="730885"/>
                  </a:cubicBezTo>
                  <a:cubicBezTo>
                    <a:pt x="394970" y="730885"/>
                    <a:pt x="403479" y="739394"/>
                    <a:pt x="403479" y="749935"/>
                  </a:cubicBezTo>
                  <a:cubicBezTo>
                    <a:pt x="403479" y="760476"/>
                    <a:pt x="394970" y="768985"/>
                    <a:pt x="384429" y="768985"/>
                  </a:cubicBezTo>
                  <a:cubicBezTo>
                    <a:pt x="373888" y="768985"/>
                    <a:pt x="365379" y="760476"/>
                    <a:pt x="365379" y="749935"/>
                  </a:cubicBezTo>
                  <a:cubicBezTo>
                    <a:pt x="365379" y="739394"/>
                    <a:pt x="373888" y="730885"/>
                    <a:pt x="384429" y="730885"/>
                  </a:cubicBezTo>
                  <a:cubicBezTo>
                    <a:pt x="575691" y="730885"/>
                    <a:pt x="730758" y="575818"/>
                    <a:pt x="730758" y="384556"/>
                  </a:cubicBezTo>
                  <a:cubicBezTo>
                    <a:pt x="730758" y="376301"/>
                    <a:pt x="735965" y="369062"/>
                    <a:pt x="743839" y="366522"/>
                  </a:cubicBezTo>
                  <a:lnTo>
                    <a:pt x="749808" y="384556"/>
                  </a:lnTo>
                  <a:lnTo>
                    <a:pt x="730758" y="384556"/>
                  </a:lnTo>
                  <a:cubicBezTo>
                    <a:pt x="730885" y="193167"/>
                    <a:pt x="575818" y="38100"/>
                    <a:pt x="384429" y="38100"/>
                  </a:cubicBezTo>
                  <a:cubicBezTo>
                    <a:pt x="378587" y="38100"/>
                    <a:pt x="373126" y="35433"/>
                    <a:pt x="369570" y="30988"/>
                  </a:cubicBezTo>
                  <a:lnTo>
                    <a:pt x="384429" y="19050"/>
                  </a:lnTo>
                  <a:lnTo>
                    <a:pt x="384429" y="38100"/>
                  </a:lnTo>
                  <a:cubicBezTo>
                    <a:pt x="193167" y="38100"/>
                    <a:pt x="38100" y="193167"/>
                    <a:pt x="38100" y="384429"/>
                  </a:cubicBezTo>
                  <a:close/>
                </a:path>
              </a:pathLst>
            </a:custGeom>
            <a:solidFill>
              <a:srgbClr val="16FFBB"/>
            </a:solidFill>
          </p:spPr>
        </p:sp>
      </p:grpSp>
      <p:sp>
        <p:nvSpPr>
          <p:cNvPr name="TextBox 45" id="45"/>
          <p:cNvSpPr txBox="true"/>
          <p:nvPr/>
        </p:nvSpPr>
        <p:spPr>
          <a:xfrm rot="0">
            <a:off x="1126406" y="8678615"/>
            <a:ext cx="183059" cy="286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99"/>
              </a:lnSpc>
            </a:pPr>
            <a:r>
              <a:rPr lang="en-US" sz="2499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5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2557909" y="8479482"/>
            <a:ext cx="2707035" cy="357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Interpret Results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2557909" y="8897242"/>
            <a:ext cx="14877455" cy="475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Analyze how well clusters correspond to actual classes.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7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07269" y="1209526"/>
            <a:ext cx="6396037" cy="847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9"/>
              </a:lnSpc>
            </a:pPr>
            <a:r>
              <a:rPr lang="en-US" sz="4999" b="true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Code Walkthrough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02506" y="2483495"/>
            <a:ext cx="9424988" cy="6551116"/>
            <a:chOff x="0" y="0"/>
            <a:chExt cx="12566650" cy="873482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66650" cy="8734806"/>
            </a:xfrm>
            <a:custGeom>
              <a:avLst/>
              <a:gdLst/>
              <a:ahLst/>
              <a:cxnLst/>
              <a:rect r="r" b="b" t="t" l="l"/>
              <a:pathLst>
                <a:path h="8734806" w="12566650">
                  <a:moveTo>
                    <a:pt x="0" y="582041"/>
                  </a:moveTo>
                  <a:cubicBezTo>
                    <a:pt x="0" y="260604"/>
                    <a:pt x="260731" y="0"/>
                    <a:pt x="582295" y="0"/>
                  </a:cubicBezTo>
                  <a:lnTo>
                    <a:pt x="11984355" y="0"/>
                  </a:lnTo>
                  <a:lnTo>
                    <a:pt x="11984355" y="6350"/>
                  </a:lnTo>
                  <a:lnTo>
                    <a:pt x="11984355" y="0"/>
                  </a:lnTo>
                  <a:cubicBezTo>
                    <a:pt x="12305919" y="0"/>
                    <a:pt x="12566650" y="260604"/>
                    <a:pt x="12566650" y="582041"/>
                  </a:cubicBezTo>
                  <a:lnTo>
                    <a:pt x="12560300" y="582041"/>
                  </a:lnTo>
                  <a:lnTo>
                    <a:pt x="12566650" y="582041"/>
                  </a:lnTo>
                  <a:lnTo>
                    <a:pt x="12566650" y="8152765"/>
                  </a:lnTo>
                  <a:lnTo>
                    <a:pt x="12560300" y="8152765"/>
                  </a:lnTo>
                  <a:lnTo>
                    <a:pt x="12566650" y="8152765"/>
                  </a:lnTo>
                  <a:cubicBezTo>
                    <a:pt x="12566650" y="8474202"/>
                    <a:pt x="12305919" y="8734806"/>
                    <a:pt x="11984355" y="8734806"/>
                  </a:cubicBezTo>
                  <a:lnTo>
                    <a:pt x="11984355" y="8728456"/>
                  </a:lnTo>
                  <a:lnTo>
                    <a:pt x="11984355" y="8734806"/>
                  </a:lnTo>
                  <a:lnTo>
                    <a:pt x="582295" y="8734806"/>
                  </a:lnTo>
                  <a:lnTo>
                    <a:pt x="582295" y="8728456"/>
                  </a:lnTo>
                  <a:lnTo>
                    <a:pt x="582295" y="8734806"/>
                  </a:lnTo>
                  <a:cubicBezTo>
                    <a:pt x="260731" y="8734806"/>
                    <a:pt x="0" y="8474202"/>
                    <a:pt x="0" y="8152765"/>
                  </a:cubicBezTo>
                  <a:lnTo>
                    <a:pt x="0" y="582041"/>
                  </a:lnTo>
                  <a:lnTo>
                    <a:pt x="6350" y="582041"/>
                  </a:lnTo>
                  <a:lnTo>
                    <a:pt x="0" y="582041"/>
                  </a:lnTo>
                  <a:moveTo>
                    <a:pt x="12700" y="582041"/>
                  </a:moveTo>
                  <a:lnTo>
                    <a:pt x="12700" y="8152765"/>
                  </a:lnTo>
                  <a:lnTo>
                    <a:pt x="6350" y="8152765"/>
                  </a:lnTo>
                  <a:lnTo>
                    <a:pt x="12700" y="8152765"/>
                  </a:lnTo>
                  <a:cubicBezTo>
                    <a:pt x="12700" y="8467217"/>
                    <a:pt x="267716" y="8722106"/>
                    <a:pt x="582295" y="8722106"/>
                  </a:cubicBezTo>
                  <a:lnTo>
                    <a:pt x="11984355" y="8722106"/>
                  </a:lnTo>
                  <a:cubicBezTo>
                    <a:pt x="12298934" y="8722106"/>
                    <a:pt x="12553950" y="8467217"/>
                    <a:pt x="12553950" y="8152765"/>
                  </a:cubicBezTo>
                  <a:lnTo>
                    <a:pt x="12553950" y="582041"/>
                  </a:lnTo>
                  <a:cubicBezTo>
                    <a:pt x="12553950" y="267589"/>
                    <a:pt x="12298934" y="12700"/>
                    <a:pt x="11984355" y="12700"/>
                  </a:cubicBezTo>
                  <a:lnTo>
                    <a:pt x="582295" y="12700"/>
                  </a:lnTo>
                  <a:lnTo>
                    <a:pt x="582295" y="6350"/>
                  </a:lnTo>
                  <a:lnTo>
                    <a:pt x="582295" y="12700"/>
                  </a:lnTo>
                  <a:cubicBezTo>
                    <a:pt x="267716" y="12700"/>
                    <a:pt x="12700" y="267589"/>
                    <a:pt x="12700" y="582041"/>
                  </a:cubicBezTo>
                  <a:close/>
                </a:path>
              </a:pathLst>
            </a:custGeom>
            <a:solidFill>
              <a:srgbClr val="FFFFFF">
                <a:alpha val="23922"/>
              </a:srgbClr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016794" y="2497782"/>
            <a:ext cx="9396412" cy="824805"/>
            <a:chOff x="0" y="0"/>
            <a:chExt cx="12528550" cy="109974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528550" cy="1099693"/>
            </a:xfrm>
            <a:custGeom>
              <a:avLst/>
              <a:gdLst/>
              <a:ahLst/>
              <a:cxnLst/>
              <a:rect r="r" b="b" t="t" l="l"/>
              <a:pathLst>
                <a:path h="1099693" w="12528550">
                  <a:moveTo>
                    <a:pt x="0" y="0"/>
                  </a:moveTo>
                  <a:lnTo>
                    <a:pt x="12528550" y="0"/>
                  </a:lnTo>
                  <a:lnTo>
                    <a:pt x="12528550" y="1099693"/>
                  </a:lnTo>
                  <a:lnTo>
                    <a:pt x="0" y="1099693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304479" y="2584697"/>
            <a:ext cx="4118074" cy="555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249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Step 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007447" y="2584697"/>
            <a:ext cx="4118074" cy="555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249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Load Iris dataset: iris = load_iris()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016794" y="3322588"/>
            <a:ext cx="9396412" cy="1745754"/>
            <a:chOff x="0" y="0"/>
            <a:chExt cx="12528550" cy="232767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528550" cy="2327656"/>
            </a:xfrm>
            <a:custGeom>
              <a:avLst/>
              <a:gdLst/>
              <a:ahLst/>
              <a:cxnLst/>
              <a:rect r="r" b="b" t="t" l="l"/>
              <a:pathLst>
                <a:path h="2327656" w="12528550">
                  <a:moveTo>
                    <a:pt x="0" y="0"/>
                  </a:moveTo>
                  <a:lnTo>
                    <a:pt x="12528550" y="0"/>
                  </a:lnTo>
                  <a:lnTo>
                    <a:pt x="12528550" y="2327656"/>
                  </a:lnTo>
                  <a:lnTo>
                    <a:pt x="0" y="2327656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304479" y="3409504"/>
            <a:ext cx="4118074" cy="555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249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Step 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007447" y="3409504"/>
            <a:ext cx="4118074" cy="14766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249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Standardize features: X_scaled = StandardScaler().fit_transform(X)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016794" y="5068341"/>
            <a:ext cx="9396412" cy="1745754"/>
            <a:chOff x="0" y="0"/>
            <a:chExt cx="12528550" cy="232767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2528550" cy="2327656"/>
            </a:xfrm>
            <a:custGeom>
              <a:avLst/>
              <a:gdLst/>
              <a:ahLst/>
              <a:cxnLst/>
              <a:rect r="r" b="b" t="t" l="l"/>
              <a:pathLst>
                <a:path h="2327656" w="12528550">
                  <a:moveTo>
                    <a:pt x="0" y="0"/>
                  </a:moveTo>
                  <a:lnTo>
                    <a:pt x="12528550" y="0"/>
                  </a:lnTo>
                  <a:lnTo>
                    <a:pt x="12528550" y="2327656"/>
                  </a:lnTo>
                  <a:lnTo>
                    <a:pt x="0" y="2327656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304479" y="5155258"/>
            <a:ext cx="4118074" cy="555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249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Step 3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007447" y="5155258"/>
            <a:ext cx="4118074" cy="14766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249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Apply K-Means: kmeans = KMeans(n_clusters=3).fit(X_scaled)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016794" y="6814096"/>
            <a:ext cx="9396412" cy="2206229"/>
            <a:chOff x="0" y="0"/>
            <a:chExt cx="12528550" cy="2941638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2528550" cy="2941701"/>
            </a:xfrm>
            <a:custGeom>
              <a:avLst/>
              <a:gdLst/>
              <a:ahLst/>
              <a:cxnLst/>
              <a:rect r="r" b="b" t="t" l="l"/>
              <a:pathLst>
                <a:path h="2941701" w="12528550">
                  <a:moveTo>
                    <a:pt x="0" y="0"/>
                  </a:moveTo>
                  <a:lnTo>
                    <a:pt x="12528550" y="0"/>
                  </a:lnTo>
                  <a:lnTo>
                    <a:pt x="12528550" y="2941701"/>
                  </a:lnTo>
                  <a:lnTo>
                    <a:pt x="0" y="2941701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304479" y="6901011"/>
            <a:ext cx="4118074" cy="555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249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Step 4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007447" y="6901011"/>
            <a:ext cx="4118074" cy="19371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249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Get centers and labels: cluster_centers, labels = kmeans.cluster_centers_, kmeans.labels_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7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80046" y="3932485"/>
            <a:ext cx="7696795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true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Clustering Visualization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80046" y="5204966"/>
            <a:ext cx="9269909" cy="109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The scatter plot shows clusters with points colored by assigned cluster. Red crosses represent centroids.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7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3857625"/>
          </a:xfrm>
          <a:custGeom>
            <a:avLst/>
            <a:gdLst/>
            <a:ahLst/>
            <a:cxnLst/>
            <a:rect r="r" b="b" t="t" l="l"/>
            <a:pathLst>
              <a:path h="3857625" w="18288000">
                <a:moveTo>
                  <a:pt x="0" y="0"/>
                </a:moveTo>
                <a:lnTo>
                  <a:pt x="18288000" y="0"/>
                </a:lnTo>
                <a:lnTo>
                  <a:pt x="18288000" y="3857625"/>
                </a:lnTo>
                <a:lnTo>
                  <a:pt x="0" y="38576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80046" y="4960887"/>
            <a:ext cx="6858000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true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Conclusion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60996" y="6319094"/>
            <a:ext cx="5208389" cy="2826544"/>
            <a:chOff x="0" y="0"/>
            <a:chExt cx="6944518" cy="376872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25400" y="25400"/>
              <a:ext cx="6893687" cy="3717925"/>
            </a:xfrm>
            <a:custGeom>
              <a:avLst/>
              <a:gdLst/>
              <a:ahLst/>
              <a:cxnLst/>
              <a:rect r="r" b="b" t="t" l="l"/>
              <a:pathLst>
                <a:path h="3717925" w="6893687">
                  <a:moveTo>
                    <a:pt x="0" y="617220"/>
                  </a:moveTo>
                  <a:cubicBezTo>
                    <a:pt x="0" y="276352"/>
                    <a:pt x="278003" y="0"/>
                    <a:pt x="621030" y="0"/>
                  </a:cubicBezTo>
                  <a:lnTo>
                    <a:pt x="6272657" y="0"/>
                  </a:lnTo>
                  <a:cubicBezTo>
                    <a:pt x="6615684" y="0"/>
                    <a:pt x="6893687" y="276352"/>
                    <a:pt x="6893687" y="617220"/>
                  </a:cubicBezTo>
                  <a:lnTo>
                    <a:pt x="6893687" y="3100705"/>
                  </a:lnTo>
                  <a:cubicBezTo>
                    <a:pt x="6893687" y="3441573"/>
                    <a:pt x="6615684" y="3717925"/>
                    <a:pt x="6272657" y="3717925"/>
                  </a:cubicBezTo>
                  <a:lnTo>
                    <a:pt x="621030" y="3717925"/>
                  </a:lnTo>
                  <a:cubicBezTo>
                    <a:pt x="278003" y="3717925"/>
                    <a:pt x="0" y="3441573"/>
                    <a:pt x="0" y="3100705"/>
                  </a:cubicBezTo>
                  <a:close/>
                </a:path>
              </a:pathLst>
            </a:custGeom>
            <a:solidFill>
              <a:srgbClr val="0A081B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944487" cy="3768725"/>
            </a:xfrm>
            <a:custGeom>
              <a:avLst/>
              <a:gdLst/>
              <a:ahLst/>
              <a:cxnLst/>
              <a:rect r="r" b="b" t="t" l="l"/>
              <a:pathLst>
                <a:path h="3768725" w="6944487">
                  <a:moveTo>
                    <a:pt x="0" y="642620"/>
                  </a:moveTo>
                  <a:cubicBezTo>
                    <a:pt x="0" y="287528"/>
                    <a:pt x="289560" y="0"/>
                    <a:pt x="646430" y="0"/>
                  </a:cubicBezTo>
                  <a:lnTo>
                    <a:pt x="6298057" y="0"/>
                  </a:lnTo>
                  <a:lnTo>
                    <a:pt x="6298057" y="25400"/>
                  </a:lnTo>
                  <a:lnTo>
                    <a:pt x="6298057" y="0"/>
                  </a:lnTo>
                  <a:cubicBezTo>
                    <a:pt x="6654927" y="0"/>
                    <a:pt x="6944487" y="287528"/>
                    <a:pt x="6944487" y="642620"/>
                  </a:cubicBezTo>
                  <a:lnTo>
                    <a:pt x="6919087" y="642620"/>
                  </a:lnTo>
                  <a:lnTo>
                    <a:pt x="6944487" y="642620"/>
                  </a:lnTo>
                  <a:lnTo>
                    <a:pt x="6944487" y="3126105"/>
                  </a:lnTo>
                  <a:lnTo>
                    <a:pt x="6919087" y="3126105"/>
                  </a:lnTo>
                  <a:lnTo>
                    <a:pt x="6944487" y="3126105"/>
                  </a:lnTo>
                  <a:cubicBezTo>
                    <a:pt x="6944487" y="3481197"/>
                    <a:pt x="6654927" y="3768725"/>
                    <a:pt x="6298057" y="3768725"/>
                  </a:cubicBezTo>
                  <a:lnTo>
                    <a:pt x="6298057" y="3743325"/>
                  </a:lnTo>
                  <a:lnTo>
                    <a:pt x="6298057" y="3768725"/>
                  </a:lnTo>
                  <a:lnTo>
                    <a:pt x="646430" y="3768725"/>
                  </a:lnTo>
                  <a:lnTo>
                    <a:pt x="646430" y="3743325"/>
                  </a:lnTo>
                  <a:lnTo>
                    <a:pt x="646430" y="3768725"/>
                  </a:lnTo>
                  <a:cubicBezTo>
                    <a:pt x="289560" y="3768725"/>
                    <a:pt x="0" y="3481197"/>
                    <a:pt x="0" y="3126105"/>
                  </a:cubicBezTo>
                  <a:lnTo>
                    <a:pt x="0" y="642620"/>
                  </a:lnTo>
                  <a:lnTo>
                    <a:pt x="25400" y="642620"/>
                  </a:lnTo>
                  <a:lnTo>
                    <a:pt x="0" y="642620"/>
                  </a:lnTo>
                  <a:moveTo>
                    <a:pt x="50800" y="642620"/>
                  </a:moveTo>
                  <a:lnTo>
                    <a:pt x="50800" y="3126105"/>
                  </a:lnTo>
                  <a:lnTo>
                    <a:pt x="25400" y="3126105"/>
                  </a:lnTo>
                  <a:lnTo>
                    <a:pt x="50800" y="3126105"/>
                  </a:lnTo>
                  <a:cubicBezTo>
                    <a:pt x="50800" y="3452749"/>
                    <a:pt x="317373" y="3717925"/>
                    <a:pt x="646430" y="3717925"/>
                  </a:cubicBezTo>
                  <a:lnTo>
                    <a:pt x="6298057" y="3717925"/>
                  </a:lnTo>
                  <a:cubicBezTo>
                    <a:pt x="6627241" y="3717925"/>
                    <a:pt x="6893687" y="3452749"/>
                    <a:pt x="6893687" y="3126105"/>
                  </a:cubicBezTo>
                  <a:lnTo>
                    <a:pt x="6893687" y="642620"/>
                  </a:lnTo>
                  <a:cubicBezTo>
                    <a:pt x="6893687" y="315976"/>
                    <a:pt x="6627114" y="50800"/>
                    <a:pt x="6298057" y="50800"/>
                  </a:cubicBezTo>
                  <a:lnTo>
                    <a:pt x="646430" y="50800"/>
                  </a:lnTo>
                  <a:lnTo>
                    <a:pt x="646430" y="25400"/>
                  </a:lnTo>
                  <a:lnTo>
                    <a:pt x="646430" y="50800"/>
                  </a:lnTo>
                  <a:cubicBezTo>
                    <a:pt x="317373" y="50800"/>
                    <a:pt x="50800" y="315976"/>
                    <a:pt x="50800" y="642620"/>
                  </a:cubicBezTo>
                  <a:close/>
                </a:path>
              </a:pathLst>
            </a:custGeom>
            <a:solidFill>
              <a:srgbClr val="16FFBB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426666" y="6656189"/>
            <a:ext cx="3429000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Power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26666" y="7193756"/>
            <a:ext cx="4477047" cy="109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K-Means is a simple yet powerful unsupervised learning algorithm.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6539805" y="6319094"/>
            <a:ext cx="5208389" cy="2826544"/>
            <a:chOff x="0" y="0"/>
            <a:chExt cx="6944518" cy="376872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25400" y="25400"/>
              <a:ext cx="6893687" cy="3717925"/>
            </a:xfrm>
            <a:custGeom>
              <a:avLst/>
              <a:gdLst/>
              <a:ahLst/>
              <a:cxnLst/>
              <a:rect r="r" b="b" t="t" l="l"/>
              <a:pathLst>
                <a:path h="3717925" w="6893687">
                  <a:moveTo>
                    <a:pt x="0" y="617220"/>
                  </a:moveTo>
                  <a:cubicBezTo>
                    <a:pt x="0" y="276352"/>
                    <a:pt x="278003" y="0"/>
                    <a:pt x="621030" y="0"/>
                  </a:cubicBezTo>
                  <a:lnTo>
                    <a:pt x="6272657" y="0"/>
                  </a:lnTo>
                  <a:cubicBezTo>
                    <a:pt x="6615684" y="0"/>
                    <a:pt x="6893687" y="276352"/>
                    <a:pt x="6893687" y="617220"/>
                  </a:cubicBezTo>
                  <a:lnTo>
                    <a:pt x="6893687" y="3100705"/>
                  </a:lnTo>
                  <a:cubicBezTo>
                    <a:pt x="6893687" y="3441573"/>
                    <a:pt x="6615684" y="3717925"/>
                    <a:pt x="6272657" y="3717925"/>
                  </a:cubicBezTo>
                  <a:lnTo>
                    <a:pt x="621030" y="3717925"/>
                  </a:lnTo>
                  <a:cubicBezTo>
                    <a:pt x="278003" y="3717925"/>
                    <a:pt x="0" y="3441573"/>
                    <a:pt x="0" y="3100705"/>
                  </a:cubicBezTo>
                  <a:close/>
                </a:path>
              </a:pathLst>
            </a:custGeom>
            <a:solidFill>
              <a:srgbClr val="0A081B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944487" cy="3768725"/>
            </a:xfrm>
            <a:custGeom>
              <a:avLst/>
              <a:gdLst/>
              <a:ahLst/>
              <a:cxnLst/>
              <a:rect r="r" b="b" t="t" l="l"/>
              <a:pathLst>
                <a:path h="3768725" w="6944487">
                  <a:moveTo>
                    <a:pt x="0" y="642620"/>
                  </a:moveTo>
                  <a:cubicBezTo>
                    <a:pt x="0" y="287528"/>
                    <a:pt x="289560" y="0"/>
                    <a:pt x="646430" y="0"/>
                  </a:cubicBezTo>
                  <a:lnTo>
                    <a:pt x="6298057" y="0"/>
                  </a:lnTo>
                  <a:lnTo>
                    <a:pt x="6298057" y="25400"/>
                  </a:lnTo>
                  <a:lnTo>
                    <a:pt x="6298057" y="0"/>
                  </a:lnTo>
                  <a:cubicBezTo>
                    <a:pt x="6654927" y="0"/>
                    <a:pt x="6944487" y="287528"/>
                    <a:pt x="6944487" y="642620"/>
                  </a:cubicBezTo>
                  <a:lnTo>
                    <a:pt x="6919087" y="642620"/>
                  </a:lnTo>
                  <a:lnTo>
                    <a:pt x="6944487" y="642620"/>
                  </a:lnTo>
                  <a:lnTo>
                    <a:pt x="6944487" y="3126105"/>
                  </a:lnTo>
                  <a:lnTo>
                    <a:pt x="6919087" y="3126105"/>
                  </a:lnTo>
                  <a:lnTo>
                    <a:pt x="6944487" y="3126105"/>
                  </a:lnTo>
                  <a:cubicBezTo>
                    <a:pt x="6944487" y="3481197"/>
                    <a:pt x="6654927" y="3768725"/>
                    <a:pt x="6298057" y="3768725"/>
                  </a:cubicBezTo>
                  <a:lnTo>
                    <a:pt x="6298057" y="3743325"/>
                  </a:lnTo>
                  <a:lnTo>
                    <a:pt x="6298057" y="3768725"/>
                  </a:lnTo>
                  <a:lnTo>
                    <a:pt x="646430" y="3768725"/>
                  </a:lnTo>
                  <a:lnTo>
                    <a:pt x="646430" y="3743325"/>
                  </a:lnTo>
                  <a:lnTo>
                    <a:pt x="646430" y="3768725"/>
                  </a:lnTo>
                  <a:cubicBezTo>
                    <a:pt x="289560" y="3768725"/>
                    <a:pt x="0" y="3481197"/>
                    <a:pt x="0" y="3126105"/>
                  </a:cubicBezTo>
                  <a:lnTo>
                    <a:pt x="0" y="642620"/>
                  </a:lnTo>
                  <a:lnTo>
                    <a:pt x="25400" y="642620"/>
                  </a:lnTo>
                  <a:lnTo>
                    <a:pt x="0" y="642620"/>
                  </a:lnTo>
                  <a:moveTo>
                    <a:pt x="50800" y="642620"/>
                  </a:moveTo>
                  <a:lnTo>
                    <a:pt x="50800" y="3126105"/>
                  </a:lnTo>
                  <a:lnTo>
                    <a:pt x="25400" y="3126105"/>
                  </a:lnTo>
                  <a:lnTo>
                    <a:pt x="50800" y="3126105"/>
                  </a:lnTo>
                  <a:cubicBezTo>
                    <a:pt x="50800" y="3452749"/>
                    <a:pt x="317373" y="3717925"/>
                    <a:pt x="646430" y="3717925"/>
                  </a:cubicBezTo>
                  <a:lnTo>
                    <a:pt x="6298057" y="3717925"/>
                  </a:lnTo>
                  <a:cubicBezTo>
                    <a:pt x="6627241" y="3717925"/>
                    <a:pt x="6893687" y="3452749"/>
                    <a:pt x="6893687" y="3126105"/>
                  </a:cubicBezTo>
                  <a:lnTo>
                    <a:pt x="6893687" y="642620"/>
                  </a:lnTo>
                  <a:cubicBezTo>
                    <a:pt x="6893687" y="315976"/>
                    <a:pt x="6627114" y="50800"/>
                    <a:pt x="6298057" y="50800"/>
                  </a:cubicBezTo>
                  <a:lnTo>
                    <a:pt x="646430" y="50800"/>
                  </a:lnTo>
                  <a:lnTo>
                    <a:pt x="646430" y="25400"/>
                  </a:lnTo>
                  <a:lnTo>
                    <a:pt x="646430" y="50800"/>
                  </a:lnTo>
                  <a:cubicBezTo>
                    <a:pt x="317373" y="50800"/>
                    <a:pt x="50800" y="315976"/>
                    <a:pt x="50800" y="642620"/>
                  </a:cubicBezTo>
                  <a:close/>
                </a:path>
              </a:pathLst>
            </a:custGeom>
            <a:solidFill>
              <a:srgbClr val="29DDDA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6905476" y="6656189"/>
            <a:ext cx="3442246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Pattern Identification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905476" y="7193756"/>
            <a:ext cx="4477047" cy="109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It helps identify patterns in unlabeled data.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2018615" y="6319094"/>
            <a:ext cx="5208389" cy="2826544"/>
            <a:chOff x="0" y="0"/>
            <a:chExt cx="6944518" cy="376872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25400" y="25400"/>
              <a:ext cx="6893687" cy="3717925"/>
            </a:xfrm>
            <a:custGeom>
              <a:avLst/>
              <a:gdLst/>
              <a:ahLst/>
              <a:cxnLst/>
              <a:rect r="r" b="b" t="t" l="l"/>
              <a:pathLst>
                <a:path h="3717925" w="6893687">
                  <a:moveTo>
                    <a:pt x="0" y="617220"/>
                  </a:moveTo>
                  <a:cubicBezTo>
                    <a:pt x="0" y="276352"/>
                    <a:pt x="278003" y="0"/>
                    <a:pt x="621030" y="0"/>
                  </a:cubicBezTo>
                  <a:lnTo>
                    <a:pt x="6272657" y="0"/>
                  </a:lnTo>
                  <a:cubicBezTo>
                    <a:pt x="6615684" y="0"/>
                    <a:pt x="6893687" y="276352"/>
                    <a:pt x="6893687" y="617220"/>
                  </a:cubicBezTo>
                  <a:lnTo>
                    <a:pt x="6893687" y="3100705"/>
                  </a:lnTo>
                  <a:cubicBezTo>
                    <a:pt x="6893687" y="3441573"/>
                    <a:pt x="6615684" y="3717925"/>
                    <a:pt x="6272657" y="3717925"/>
                  </a:cubicBezTo>
                  <a:lnTo>
                    <a:pt x="621030" y="3717925"/>
                  </a:lnTo>
                  <a:cubicBezTo>
                    <a:pt x="278003" y="3717925"/>
                    <a:pt x="0" y="3441573"/>
                    <a:pt x="0" y="3100705"/>
                  </a:cubicBezTo>
                  <a:close/>
                </a:path>
              </a:pathLst>
            </a:custGeom>
            <a:solidFill>
              <a:srgbClr val="0A081B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944487" cy="3768725"/>
            </a:xfrm>
            <a:custGeom>
              <a:avLst/>
              <a:gdLst/>
              <a:ahLst/>
              <a:cxnLst/>
              <a:rect r="r" b="b" t="t" l="l"/>
              <a:pathLst>
                <a:path h="3768725" w="6944487">
                  <a:moveTo>
                    <a:pt x="0" y="642620"/>
                  </a:moveTo>
                  <a:cubicBezTo>
                    <a:pt x="0" y="287528"/>
                    <a:pt x="289560" y="0"/>
                    <a:pt x="646430" y="0"/>
                  </a:cubicBezTo>
                  <a:lnTo>
                    <a:pt x="6298057" y="0"/>
                  </a:lnTo>
                  <a:lnTo>
                    <a:pt x="6298057" y="25400"/>
                  </a:lnTo>
                  <a:lnTo>
                    <a:pt x="6298057" y="0"/>
                  </a:lnTo>
                  <a:cubicBezTo>
                    <a:pt x="6654927" y="0"/>
                    <a:pt x="6944487" y="287528"/>
                    <a:pt x="6944487" y="642620"/>
                  </a:cubicBezTo>
                  <a:lnTo>
                    <a:pt x="6919087" y="642620"/>
                  </a:lnTo>
                  <a:lnTo>
                    <a:pt x="6944487" y="642620"/>
                  </a:lnTo>
                  <a:lnTo>
                    <a:pt x="6944487" y="3126105"/>
                  </a:lnTo>
                  <a:lnTo>
                    <a:pt x="6919087" y="3126105"/>
                  </a:lnTo>
                  <a:lnTo>
                    <a:pt x="6944487" y="3126105"/>
                  </a:lnTo>
                  <a:cubicBezTo>
                    <a:pt x="6944487" y="3481197"/>
                    <a:pt x="6654927" y="3768725"/>
                    <a:pt x="6298057" y="3768725"/>
                  </a:cubicBezTo>
                  <a:lnTo>
                    <a:pt x="6298057" y="3743325"/>
                  </a:lnTo>
                  <a:lnTo>
                    <a:pt x="6298057" y="3768725"/>
                  </a:lnTo>
                  <a:lnTo>
                    <a:pt x="646430" y="3768725"/>
                  </a:lnTo>
                  <a:lnTo>
                    <a:pt x="646430" y="3743325"/>
                  </a:lnTo>
                  <a:lnTo>
                    <a:pt x="646430" y="3768725"/>
                  </a:lnTo>
                  <a:cubicBezTo>
                    <a:pt x="289560" y="3768725"/>
                    <a:pt x="0" y="3481197"/>
                    <a:pt x="0" y="3126105"/>
                  </a:cubicBezTo>
                  <a:lnTo>
                    <a:pt x="0" y="642620"/>
                  </a:lnTo>
                  <a:lnTo>
                    <a:pt x="25400" y="642620"/>
                  </a:lnTo>
                  <a:lnTo>
                    <a:pt x="0" y="642620"/>
                  </a:lnTo>
                  <a:moveTo>
                    <a:pt x="50800" y="642620"/>
                  </a:moveTo>
                  <a:lnTo>
                    <a:pt x="50800" y="3126105"/>
                  </a:lnTo>
                  <a:lnTo>
                    <a:pt x="25400" y="3126105"/>
                  </a:lnTo>
                  <a:lnTo>
                    <a:pt x="50800" y="3126105"/>
                  </a:lnTo>
                  <a:cubicBezTo>
                    <a:pt x="50800" y="3452749"/>
                    <a:pt x="317373" y="3717925"/>
                    <a:pt x="646430" y="3717925"/>
                  </a:cubicBezTo>
                  <a:lnTo>
                    <a:pt x="6298057" y="3717925"/>
                  </a:lnTo>
                  <a:cubicBezTo>
                    <a:pt x="6627241" y="3717925"/>
                    <a:pt x="6893687" y="3452749"/>
                    <a:pt x="6893687" y="3126105"/>
                  </a:cubicBezTo>
                  <a:lnTo>
                    <a:pt x="6893687" y="642620"/>
                  </a:lnTo>
                  <a:cubicBezTo>
                    <a:pt x="6893687" y="315976"/>
                    <a:pt x="6627114" y="50800"/>
                    <a:pt x="6298057" y="50800"/>
                  </a:cubicBezTo>
                  <a:lnTo>
                    <a:pt x="646430" y="50800"/>
                  </a:lnTo>
                  <a:lnTo>
                    <a:pt x="646430" y="25400"/>
                  </a:lnTo>
                  <a:lnTo>
                    <a:pt x="646430" y="50800"/>
                  </a:lnTo>
                  <a:cubicBezTo>
                    <a:pt x="317373" y="50800"/>
                    <a:pt x="50800" y="315976"/>
                    <a:pt x="50800" y="642620"/>
                  </a:cubicBezTo>
                  <a:close/>
                </a:path>
              </a:pathLst>
            </a:custGeom>
            <a:solidFill>
              <a:srgbClr val="37A7E7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2384286" y="6656189"/>
            <a:ext cx="3429000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Iris Example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384286" y="7193756"/>
            <a:ext cx="4477048" cy="1586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We clustered the Iris dataset into 3 groups, aligning with the species.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81B">
                <a:alpha val="7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80046" y="2838599"/>
            <a:ext cx="6858000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true">
                <a:solidFill>
                  <a:srgbClr val="F0FCFF"/>
                </a:solidFill>
                <a:latin typeface="Arimo Bold"/>
                <a:ea typeface="Arimo Bold"/>
                <a:cs typeface="Arimo Bold"/>
                <a:sym typeface="Arimo Bold"/>
              </a:rPr>
              <a:t>References</a:t>
            </a:r>
          </a:p>
        </p:txBody>
      </p:sp>
      <p:sp>
        <p:nvSpPr>
          <p:cNvPr name="Freeform 8" id="8" descr="preencoded.png"/>
          <p:cNvSpPr/>
          <p:nvPr/>
        </p:nvSpPr>
        <p:spPr>
          <a:xfrm flipH="false" flipV="false" rot="0">
            <a:off x="1080046" y="4215854"/>
            <a:ext cx="771525" cy="771525"/>
          </a:xfrm>
          <a:custGeom>
            <a:avLst/>
            <a:gdLst/>
            <a:ahLst/>
            <a:cxnLst/>
            <a:rect r="r" b="b" t="t" l="l"/>
            <a:pathLst>
              <a:path h="771525" w="771525">
                <a:moveTo>
                  <a:pt x="0" y="0"/>
                </a:moveTo>
                <a:lnTo>
                  <a:pt x="771525" y="0"/>
                </a:lnTo>
                <a:lnTo>
                  <a:pt x="771525" y="771525"/>
                </a:lnTo>
                <a:lnTo>
                  <a:pt x="0" y="7715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80046" y="5267325"/>
            <a:ext cx="3429000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Documentation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80046" y="5804893"/>
            <a:ext cx="4403526" cy="109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Scikit-learn: </a:t>
            </a:r>
            <a:r>
              <a:rPr lang="en-US" sz="2375" u="sng">
                <a:solidFill>
                  <a:srgbClr val="16FFBB"/>
                </a:solidFill>
                <a:latin typeface="Barlow"/>
                <a:ea typeface="Barlow"/>
                <a:cs typeface="Barlow"/>
                <a:sym typeface="Barlow"/>
                <a:hlinkClick r:id="rId7" tooltip="https://scikit-learn.org/"/>
              </a:rPr>
              <a:t>https://scikit-learn.org/</a:t>
            </a:r>
          </a:p>
        </p:txBody>
      </p:sp>
      <p:sp>
        <p:nvSpPr>
          <p:cNvPr name="Freeform 11" id="11" descr="preencoded.png"/>
          <p:cNvSpPr/>
          <p:nvPr/>
        </p:nvSpPr>
        <p:spPr>
          <a:xfrm flipH="false" flipV="false" rot="0">
            <a:off x="5946427" y="4215854"/>
            <a:ext cx="771525" cy="771525"/>
          </a:xfrm>
          <a:custGeom>
            <a:avLst/>
            <a:gdLst/>
            <a:ahLst/>
            <a:cxnLst/>
            <a:rect r="r" b="b" t="t" l="l"/>
            <a:pathLst>
              <a:path h="771525" w="771525">
                <a:moveTo>
                  <a:pt x="0" y="0"/>
                </a:moveTo>
                <a:lnTo>
                  <a:pt x="771525" y="0"/>
                </a:lnTo>
                <a:lnTo>
                  <a:pt x="771525" y="771525"/>
                </a:lnTo>
                <a:lnTo>
                  <a:pt x="0" y="77152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946427" y="5267325"/>
            <a:ext cx="3429000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E0E4E6"/>
                </a:solidFill>
                <a:latin typeface="Arimo Bold"/>
                <a:ea typeface="Arimo Bold"/>
                <a:cs typeface="Arimo Bold"/>
                <a:sym typeface="Arimo Bold"/>
              </a:rPr>
              <a:t>Dataset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946427" y="5804893"/>
            <a:ext cx="4403526" cy="1586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0E4E6"/>
                </a:solidFill>
                <a:latin typeface="Barlow"/>
                <a:ea typeface="Barlow"/>
                <a:cs typeface="Barlow"/>
                <a:sym typeface="Barlow"/>
              </a:rPr>
              <a:t>Iris Dataset: https://archive.ics.uci.edu/ml/datasets/iris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DAGWQBuVQfc</dc:identifier>
  <dcterms:modified xsi:type="dcterms:W3CDTF">2011-08-01T06:04:30Z</dcterms:modified>
  <cp:revision>1</cp:revision>
  <dc:title>Introduction-to-K-Means-Clustering.pptx</dc:title>
</cp:coreProperties>
</file>

<file path=docProps/thumbnail.jpeg>
</file>